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3" r:id="rId2"/>
    <p:sldId id="280" r:id="rId3"/>
    <p:sldId id="282" r:id="rId4"/>
    <p:sldId id="256" r:id="rId5"/>
    <p:sldId id="257" r:id="rId6"/>
    <p:sldId id="258" r:id="rId7"/>
    <p:sldId id="259" r:id="rId8"/>
    <p:sldId id="267" r:id="rId9"/>
    <p:sldId id="261" r:id="rId10"/>
    <p:sldId id="262" r:id="rId11"/>
    <p:sldId id="263" r:id="rId12"/>
    <p:sldId id="264" r:id="rId13"/>
    <p:sldId id="265" r:id="rId14"/>
    <p:sldId id="266" r:id="rId15"/>
    <p:sldId id="268" r:id="rId16"/>
    <p:sldId id="269" r:id="rId17"/>
    <p:sldId id="273" r:id="rId18"/>
    <p:sldId id="274" r:id="rId19"/>
    <p:sldId id="270" r:id="rId20"/>
    <p:sldId id="271" r:id="rId21"/>
    <p:sldId id="276" r:id="rId22"/>
    <p:sldId id="275" r:id="rId23"/>
    <p:sldId id="272"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CEFF"/>
    <a:srgbClr val="689FD8"/>
    <a:srgbClr val="247FD8"/>
    <a:srgbClr val="6DB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37" autoAdjust="0"/>
  </p:normalViewPr>
  <p:slideViewPr>
    <p:cSldViewPr snapToGrid="0" snapToObjects="1">
      <p:cViewPr>
        <p:scale>
          <a:sx n="105" d="100"/>
          <a:sy n="105" d="100"/>
        </p:scale>
        <p:origin x="-1328" y="-472"/>
      </p:cViewPr>
      <p:guideLst>
        <p:guide orient="horz" pos="2160"/>
        <p:guide pos="2880"/>
      </p:guideLst>
    </p:cSldViewPr>
  </p:slideViewPr>
  <p:outlineViewPr>
    <p:cViewPr>
      <p:scale>
        <a:sx n="33" d="100"/>
        <a:sy n="33" d="100"/>
      </p:scale>
      <p:origin x="0" y="178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F91D-2697-984D-8990-F81E0087297E}"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FD6C1-F2FD-9D4A-ABD6-06F57FE6445C}" type="slidenum">
              <a:rPr lang="en-US" smtClean="0"/>
              <a:t>‹#›</a:t>
            </a:fld>
            <a:endParaRPr lang="en-US"/>
          </a:p>
        </p:txBody>
      </p:sp>
    </p:spTree>
    <p:extLst>
      <p:ext uri="{BB962C8B-B14F-4D97-AF65-F5344CB8AC3E}">
        <p14:creationId xmlns:p14="http://schemas.microsoft.com/office/powerpoint/2010/main" val="3633538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FD6C1-F2FD-9D4A-ABD6-06F57FE6445C}" type="slidenum">
              <a:rPr lang="en-US" smtClean="0"/>
              <a:t>23</a:t>
            </a:fld>
            <a:endParaRPr lang="en-US"/>
          </a:p>
        </p:txBody>
      </p:sp>
    </p:spTree>
    <p:extLst>
      <p:ext uri="{BB962C8B-B14F-4D97-AF65-F5344CB8AC3E}">
        <p14:creationId xmlns:p14="http://schemas.microsoft.com/office/powerpoint/2010/main" val="156521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12/5/16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12/5/16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12/5/16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12/5/16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manitowochealthdept.info/" TargetMode="External"/><Relationship Id="rId4" Type="http://schemas.openxmlformats.org/officeDocument/2006/relationships/hyperlink" Target="http://www.meriter.com/" TargetMode="External"/><Relationship Id="rId5" Type="http://schemas.openxmlformats.org/officeDocument/2006/relationships/hyperlink" Target="http://www.ahec.wisc.edu/" TargetMode="External"/><Relationship Id="rId6" Type="http://schemas.openxmlformats.org/officeDocument/2006/relationships/hyperlink" Target="http://dpi.wi.gov/" TargetMode="External"/><Relationship Id="rId7" Type="http://schemas.openxmlformats.org/officeDocument/2006/relationships/hyperlink" Target="http://www.wtcsystem.edu/" TargetMode="External"/><Relationship Id="rId1" Type="http://schemas.openxmlformats.org/officeDocument/2006/relationships/slideLayout" Target="../slideLayouts/slideLayout3.xml"/><Relationship Id="rId2" Type="http://schemas.openxmlformats.org/officeDocument/2006/relationships/hyperlink" Target="http://www.wibid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smile.amazon.com/ch/39-2628898" TargetMode="External"/><Relationship Id="rId3" Type="http://schemas.openxmlformats.org/officeDocument/2006/relationships/hyperlink" Target="http://www.communityshares.com/workplace-giving/partner-business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isconsinliteracy.org/get-involved/" TargetMode="External"/><Relationship Id="rId3" Type="http://schemas.openxmlformats.org/officeDocument/2006/relationships/hyperlink" Target="http://wisconsinliteracy.org/get-involved/volunteer.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LWl7nYRY0w&amp;list=PL96FF977EDAEBECDA" TargetMode="External"/><Relationship Id="rId4" Type="http://schemas.openxmlformats.org/officeDocument/2006/relationships/hyperlink" Target="http://www.aalhe.org/maps-and-the-search-for-the-buried-treasure-of-assessment/?" TargetMode="External"/><Relationship Id="rId1" Type="http://schemas.openxmlformats.org/officeDocument/2006/relationships/slideLayout" Target="../slideLayouts/slideLayout7.xml"/><Relationship Id="rId2" Type="http://schemas.openxmlformats.org/officeDocument/2006/relationships/hyperlink" Target="http://www.curriculumdecisions.com/curriculum-mapping/overvie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Excel_Sheet3.xlsx"/><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localhost/Users/Lorraine/Documents/Standards/CCRStandardsAdultEd.pdf" TargetMode="External"/><Relationship Id="rId4" Type="http://schemas.openxmlformats.org/officeDocument/2006/relationships/hyperlink" Target="file://localhost/Users/Lorraine/Documents/Standards/TESOL.Adult%20Ed.%20Vision%20&amp;%2021st%20Century%20Agenda.pdf" TargetMode="External"/><Relationship Id="rId5" Type="http://schemas.openxmlformats.org/officeDocument/2006/relationships/hyperlink" Target="file://localhost/Users/Lorraine/Documents/Standards/TESOL%20Pre-K%E2%80%9312%20English%20Language%20Proficiency%20Standards%20Framework.pdf" TargetMode="External"/><Relationship Id="rId6" Type="http://schemas.openxmlformats.org/officeDocument/2006/relationships/hyperlink" Target="file://localhost/Users/Lorraine/Documents/Standards/WIDA_Performance%20Definitions_SpeakingWriting.pdf" TargetMode="External"/><Relationship Id="rId7" Type="http://schemas.openxmlformats.org/officeDocument/2006/relationships/hyperlink" Target="file://localhost/Users/Lorraine/Documents/Standards/WIDA_Performance%20Definitions_ListeningReading.pdf" TargetMode="External"/><Relationship Id="rId8" Type="http://schemas.openxmlformats.org/officeDocument/2006/relationships/hyperlink" Target="file://localhost/Users/Lorraine/Documents/Standards/WIDAFeatures_ofAcademic_Language.pdf" TargetMode="External"/><Relationship Id="rId9" Type="http://schemas.openxmlformats.org/officeDocument/2006/relationships/hyperlink" Target="file://localhost/Users/Lorraine/Documents/Standards/WIDA%20TheoreticalFramework.pdf" TargetMode="External"/><Relationship Id="rId10" Type="http://schemas.openxmlformats.org/officeDocument/2006/relationships/hyperlink" Target="file://localhost/Users/Lorraine/Documents/Standards/CASAS%20competencies.pdf" TargetMode="External"/><Relationship Id="rId1" Type="http://schemas.openxmlformats.org/officeDocument/2006/relationships/slideLayout" Target="../slideLayouts/slideLayout7.xml"/><Relationship Id="rId2" Type="http://schemas.openxmlformats.org/officeDocument/2006/relationships/hyperlink" Target="file://localhost/Users/Lorraine/Documents/Standards/CaliforniaELDstandards_publication14.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isconsinliteracy.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isconsinliteracy.org/about/find_literacy_program/find-a-program-by-name.html" TargetMode="External"/><Relationship Id="rId4" Type="http://schemas.openxmlformats.org/officeDocument/2006/relationships/hyperlink" Target="http://wisconsinliteracy.org/about/programs.html" TargetMode="External"/><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4000" y="2819400"/>
            <a:ext cx="8660190" cy="3566886"/>
          </a:xfrm>
        </p:spPr>
        <p:txBody>
          <a:bodyPr>
            <a:normAutofit fontScale="92500" lnSpcReduction="20000"/>
          </a:bodyPr>
          <a:lstStyle/>
          <a:p>
            <a:r>
              <a:rPr lang="en-US" dirty="0" smtClean="0"/>
              <a:t>Very recently, I began teaching a community literacy ESL class for JCLC; Prior to that I had been Tutoring for the literacy network for Several years.</a:t>
            </a:r>
          </a:p>
          <a:p>
            <a:endParaRPr lang="en-US" dirty="0"/>
          </a:p>
          <a:p>
            <a:endParaRPr lang="en-US" dirty="0"/>
          </a:p>
          <a:p>
            <a:r>
              <a:rPr lang="en-US" dirty="0" smtClean="0"/>
              <a:t>There was no pre-existing curriculum.</a:t>
            </a:r>
          </a:p>
          <a:p>
            <a:r>
              <a:rPr lang="en-US" dirty="0" smtClean="0"/>
              <a:t>I have been Encouraged to use A prescribed text.</a:t>
            </a:r>
          </a:p>
          <a:p>
            <a:endParaRPr lang="en-US" dirty="0" smtClean="0"/>
          </a:p>
          <a:p>
            <a:r>
              <a:rPr lang="en-US" dirty="0" smtClean="0"/>
              <a:t>While </a:t>
            </a:r>
            <a:r>
              <a:rPr lang="en-US" dirty="0"/>
              <a:t>seeking </a:t>
            </a:r>
            <a:r>
              <a:rPr lang="en-US" dirty="0" smtClean="0"/>
              <a:t>standards for Adult Literacy &amp; Adult ESL, and while learning about curriculum mapping, it Became evident that including background for the parent and sister organizations should be Part of This  mapping.</a:t>
            </a:r>
          </a:p>
          <a:p>
            <a:endParaRPr lang="en-US" dirty="0"/>
          </a:p>
          <a:p>
            <a:r>
              <a:rPr lang="en-US" dirty="0" smtClean="0"/>
              <a:t>This is a work in progress and in no way is it to be regarded as finite or completed.  </a:t>
            </a:r>
          </a:p>
          <a:p>
            <a:endParaRPr lang="en-US" dirty="0"/>
          </a:p>
          <a:p>
            <a:endParaRPr lang="en-US" dirty="0" smtClean="0"/>
          </a:p>
          <a:p>
            <a:endParaRPr lang="en-US" dirty="0"/>
          </a:p>
          <a:p>
            <a:endParaRPr lang="en-US" dirty="0" smtClean="0"/>
          </a:p>
          <a:p>
            <a:endParaRPr lang="en-US" dirty="0"/>
          </a:p>
          <a:p>
            <a:endParaRPr lang="en-US" dirty="0"/>
          </a:p>
        </p:txBody>
      </p:sp>
      <p:sp>
        <p:nvSpPr>
          <p:cNvPr id="3" name="Title 2"/>
          <p:cNvSpPr>
            <a:spLocks noGrp="1"/>
          </p:cNvSpPr>
          <p:nvPr>
            <p:ph type="ctrTitle"/>
          </p:nvPr>
        </p:nvSpPr>
        <p:spPr/>
        <p:txBody>
          <a:bodyPr tIns="274320" bIns="731520"/>
          <a:lstStyle/>
          <a:p>
            <a:r>
              <a:rPr lang="en-US" dirty="0" smtClean="0"/>
              <a:t>mapping my teaching			</a:t>
            </a:r>
            <a:endParaRPr lang="en-US" dirty="0"/>
          </a:p>
        </p:txBody>
      </p:sp>
    </p:spTree>
    <p:extLst>
      <p:ext uri="{BB962C8B-B14F-4D97-AF65-F5344CB8AC3E}">
        <p14:creationId xmlns:p14="http://schemas.microsoft.com/office/powerpoint/2010/main" val="3870523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sp>
        <p:nvSpPr>
          <p:cNvPr id="3" name="TextBox 2"/>
          <p:cNvSpPr txBox="1"/>
          <p:nvPr/>
        </p:nvSpPr>
        <p:spPr>
          <a:xfrm>
            <a:off x="301751" y="1337733"/>
            <a:ext cx="8672915" cy="4247317"/>
          </a:xfrm>
          <a:prstGeom prst="rect">
            <a:avLst/>
          </a:prstGeom>
          <a:noFill/>
        </p:spPr>
        <p:txBody>
          <a:bodyPr wrap="square" rtlCol="0">
            <a:spAutoFit/>
          </a:bodyPr>
          <a:lstStyle/>
          <a:p>
            <a:endParaRPr lang="en-US" dirty="0" smtClean="0"/>
          </a:p>
          <a:p>
            <a:endParaRPr lang="en-US" dirty="0"/>
          </a:p>
          <a:p>
            <a:r>
              <a:rPr lang="en-US" dirty="0" smtClean="0"/>
              <a:t>Executive </a:t>
            </a:r>
            <a:r>
              <a:rPr lang="en-US" dirty="0"/>
              <a:t>Officers</a:t>
            </a:r>
          </a:p>
          <a:p>
            <a:endParaRPr lang="en-US" dirty="0"/>
          </a:p>
          <a:p>
            <a:r>
              <a:rPr lang="en-US" dirty="0"/>
              <a:t>Chair: </a:t>
            </a:r>
            <a:endParaRPr lang="en-US" dirty="0" smtClean="0"/>
          </a:p>
          <a:p>
            <a:r>
              <a:rPr lang="en-US" b="1" dirty="0" smtClean="0"/>
              <a:t>Greg </a:t>
            </a:r>
            <a:r>
              <a:rPr lang="en-US" b="1" dirty="0"/>
              <a:t>Simmons</a:t>
            </a:r>
            <a:r>
              <a:rPr lang="en-US" dirty="0"/>
              <a:t>, President/CEO, </a:t>
            </a:r>
            <a:r>
              <a:rPr lang="en-US" dirty="0" err="1"/>
              <a:t>MetaStar</a:t>
            </a:r>
            <a:r>
              <a:rPr lang="en-US" dirty="0"/>
              <a:t>, Inc.</a:t>
            </a:r>
          </a:p>
          <a:p>
            <a:endParaRPr lang="en-US" dirty="0" smtClean="0"/>
          </a:p>
          <a:p>
            <a:r>
              <a:rPr lang="en-US" dirty="0" smtClean="0"/>
              <a:t>Vice </a:t>
            </a:r>
            <a:r>
              <a:rPr lang="en-US" dirty="0"/>
              <a:t>Chair: </a:t>
            </a:r>
            <a:endParaRPr lang="en-US" dirty="0" smtClean="0"/>
          </a:p>
          <a:p>
            <a:r>
              <a:rPr lang="en-US" b="1" dirty="0" smtClean="0"/>
              <a:t>Bill </a:t>
            </a:r>
            <a:r>
              <a:rPr lang="en-US" b="1" dirty="0"/>
              <a:t>Boyle</a:t>
            </a:r>
            <a:r>
              <a:rPr lang="en-US" dirty="0"/>
              <a:t>, Northwestern Mutual - Park Place</a:t>
            </a:r>
          </a:p>
          <a:p>
            <a:endParaRPr lang="en-US" dirty="0" smtClean="0"/>
          </a:p>
          <a:p>
            <a:r>
              <a:rPr lang="en-US" dirty="0" smtClean="0"/>
              <a:t>Treasurer</a:t>
            </a:r>
            <a:r>
              <a:rPr lang="en-US" dirty="0"/>
              <a:t>: </a:t>
            </a:r>
            <a:endParaRPr lang="en-US" dirty="0" smtClean="0"/>
          </a:p>
          <a:p>
            <a:r>
              <a:rPr lang="en-US" b="1" dirty="0" smtClean="0"/>
              <a:t>Joe </a:t>
            </a:r>
            <a:r>
              <a:rPr lang="en-US" b="1" dirty="0"/>
              <a:t>Nick</a:t>
            </a:r>
            <a:r>
              <a:rPr lang="en-US" dirty="0"/>
              <a:t>, Director of Operations, </a:t>
            </a:r>
            <a:r>
              <a:rPr lang="en-US" dirty="0" err="1"/>
              <a:t>AmeriLux</a:t>
            </a:r>
            <a:r>
              <a:rPr lang="en-US" dirty="0"/>
              <a:t> International, LLC.</a:t>
            </a:r>
          </a:p>
          <a:p>
            <a:endParaRPr lang="en-US" dirty="0" smtClean="0"/>
          </a:p>
          <a:p>
            <a:r>
              <a:rPr lang="en-US" dirty="0" smtClean="0"/>
              <a:t>Secretary</a:t>
            </a:r>
            <a:r>
              <a:rPr lang="en-US" dirty="0"/>
              <a:t>: </a:t>
            </a:r>
            <a:endParaRPr lang="en-US" dirty="0" smtClean="0"/>
          </a:p>
          <a:p>
            <a:r>
              <a:rPr lang="en-US" b="1" dirty="0" err="1" smtClean="0"/>
              <a:t>MaryJo</a:t>
            </a:r>
            <a:r>
              <a:rPr lang="en-US" b="1" dirty="0" smtClean="0"/>
              <a:t> </a:t>
            </a:r>
            <a:r>
              <a:rPr lang="en-US" b="1" dirty="0" err="1"/>
              <a:t>VanGompel</a:t>
            </a:r>
            <a:r>
              <a:rPr lang="en-US" dirty="0"/>
              <a:t>, Executive Director, Literacy Volunteers - Chippewa Valley</a:t>
            </a:r>
          </a:p>
        </p:txBody>
      </p:sp>
    </p:spTree>
    <p:extLst>
      <p:ext uri="{BB962C8B-B14F-4D97-AF65-F5344CB8AC3E}">
        <p14:creationId xmlns:p14="http://schemas.microsoft.com/office/powerpoint/2010/main" val="591982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sp>
        <p:nvSpPr>
          <p:cNvPr id="3" name="TextBox 2"/>
          <p:cNvSpPr txBox="1"/>
          <p:nvPr/>
        </p:nvSpPr>
        <p:spPr>
          <a:xfrm>
            <a:off x="152401" y="1320801"/>
            <a:ext cx="8822266" cy="4729501"/>
          </a:xfrm>
          <a:prstGeom prst="rect">
            <a:avLst/>
          </a:prstGeom>
          <a:noFill/>
        </p:spPr>
        <p:txBody>
          <a:bodyPr wrap="square" rtlCol="0">
            <a:spAutoFit/>
          </a:bodyPr>
          <a:lstStyle/>
          <a:p>
            <a:endParaRPr lang="en-US" sz="1600" b="1" dirty="0" smtClean="0"/>
          </a:p>
          <a:p>
            <a:r>
              <a:rPr lang="en-US" sz="1600" b="1" dirty="0" smtClean="0"/>
              <a:t>Emilie </a:t>
            </a:r>
            <a:r>
              <a:rPr lang="en-US" sz="1600" b="1" dirty="0" err="1"/>
              <a:t>Amundson</a:t>
            </a:r>
            <a:r>
              <a:rPr lang="en-US" sz="1600" dirty="0"/>
              <a:t>, Chief of Staff, Wisconsin Department of Public Instruction</a:t>
            </a:r>
          </a:p>
          <a:p>
            <a:pPr>
              <a:lnSpc>
                <a:spcPct val="80000"/>
              </a:lnSpc>
            </a:pPr>
            <a:endParaRPr lang="en-US" sz="1600" dirty="0"/>
          </a:p>
          <a:p>
            <a:pPr>
              <a:lnSpc>
                <a:spcPct val="80000"/>
              </a:lnSpc>
            </a:pPr>
            <a:r>
              <a:rPr lang="en-US" sz="1600" b="1" dirty="0"/>
              <a:t>Tim </a:t>
            </a:r>
            <a:r>
              <a:rPr lang="en-US" sz="1600" b="1" dirty="0" err="1"/>
              <a:t>Bartholow</a:t>
            </a:r>
            <a:r>
              <a:rPr lang="en-US" sz="1600" dirty="0"/>
              <a:t>, MD, VP and Chief Medical Officer, WEA Trust</a:t>
            </a:r>
          </a:p>
          <a:p>
            <a:pPr>
              <a:lnSpc>
                <a:spcPct val="80000"/>
              </a:lnSpc>
            </a:pPr>
            <a:endParaRPr lang="en-US" sz="1600" dirty="0"/>
          </a:p>
          <a:p>
            <a:pPr>
              <a:lnSpc>
                <a:spcPct val="80000"/>
              </a:lnSpc>
            </a:pPr>
            <a:r>
              <a:rPr lang="en-US" sz="1600" b="1" dirty="0"/>
              <a:t>Ginger </a:t>
            </a:r>
            <a:r>
              <a:rPr lang="en-US" sz="1600" b="1" dirty="0" err="1"/>
              <a:t>Duiven</a:t>
            </a:r>
            <a:r>
              <a:rPr lang="en-US" sz="1600" dirty="0"/>
              <a:t>, Executive Director, Literacy Services of Wisconsin</a:t>
            </a:r>
          </a:p>
          <a:p>
            <a:pPr>
              <a:lnSpc>
                <a:spcPct val="80000"/>
              </a:lnSpc>
            </a:pPr>
            <a:endParaRPr lang="en-US" sz="1600" dirty="0"/>
          </a:p>
          <a:p>
            <a:pPr>
              <a:lnSpc>
                <a:spcPct val="80000"/>
              </a:lnSpc>
            </a:pPr>
            <a:r>
              <a:rPr lang="en-US" sz="1600" b="1" dirty="0"/>
              <a:t>Herb Hayde</a:t>
            </a:r>
            <a:r>
              <a:rPr lang="en-US" sz="1600" dirty="0"/>
              <a:t>n, Executive Director, Adult Learning Center</a:t>
            </a:r>
          </a:p>
          <a:p>
            <a:pPr>
              <a:lnSpc>
                <a:spcPct val="80000"/>
              </a:lnSpc>
            </a:pPr>
            <a:endParaRPr lang="en-US" sz="1600" dirty="0"/>
          </a:p>
          <a:p>
            <a:r>
              <a:rPr lang="en-US" sz="1600" b="1" dirty="0"/>
              <a:t>Lisa </a:t>
            </a:r>
            <a:r>
              <a:rPr lang="en-US" sz="1600" b="1" dirty="0" err="1"/>
              <a:t>Hebgen</a:t>
            </a:r>
            <a:r>
              <a:rPr lang="en-US" sz="1600" dirty="0"/>
              <a:t>, Associate VP, Office of Student Development and Assessment, Wisconsin Technical College System</a:t>
            </a:r>
          </a:p>
          <a:p>
            <a:pPr>
              <a:lnSpc>
                <a:spcPct val="80000"/>
              </a:lnSpc>
            </a:pPr>
            <a:endParaRPr lang="en-US" sz="1600" dirty="0"/>
          </a:p>
          <a:p>
            <a:pPr>
              <a:lnSpc>
                <a:spcPct val="80000"/>
              </a:lnSpc>
            </a:pPr>
            <a:r>
              <a:rPr lang="en-US" sz="1600" b="1" dirty="0"/>
              <a:t>Cheryl Hernandez</a:t>
            </a:r>
            <a:r>
              <a:rPr lang="en-US" sz="1600" dirty="0"/>
              <a:t>, Executive Director, Kenosha Literacy Council, </a:t>
            </a:r>
            <a:r>
              <a:rPr lang="en-US" sz="1600" dirty="0" err="1"/>
              <a:t>Inc</a:t>
            </a:r>
            <a:endParaRPr lang="en-US" sz="1600" dirty="0"/>
          </a:p>
          <a:p>
            <a:pPr>
              <a:lnSpc>
                <a:spcPct val="80000"/>
              </a:lnSpc>
            </a:pPr>
            <a:endParaRPr lang="en-US" sz="1600" dirty="0"/>
          </a:p>
          <a:p>
            <a:r>
              <a:rPr lang="en-US" sz="1600" b="1" dirty="0"/>
              <a:t>Becky </a:t>
            </a:r>
            <a:r>
              <a:rPr lang="en-US" sz="1600" b="1" dirty="0" err="1"/>
              <a:t>Kikkert</a:t>
            </a:r>
            <a:r>
              <a:rPr lang="en-US" sz="1600" dirty="0"/>
              <a:t>, Project Manager &amp; Senior Policy Advisor, Wisconsin Department of Workforce Development</a:t>
            </a:r>
          </a:p>
          <a:p>
            <a:pPr>
              <a:lnSpc>
                <a:spcPct val="80000"/>
              </a:lnSpc>
            </a:pPr>
            <a:endParaRPr lang="en-US" sz="1600" dirty="0"/>
          </a:p>
          <a:p>
            <a:pPr>
              <a:lnSpc>
                <a:spcPct val="80000"/>
              </a:lnSpc>
            </a:pPr>
            <a:r>
              <a:rPr lang="en-US" sz="1600" b="1" dirty="0"/>
              <a:t>Steve </a:t>
            </a:r>
            <a:r>
              <a:rPr lang="en-US" sz="1600" b="1" dirty="0" err="1"/>
              <a:t>Mundt</a:t>
            </a:r>
            <a:r>
              <a:rPr lang="en-US" sz="1600" dirty="0"/>
              <a:t>, Associate Vice President Shared Services, American Family Insurance</a:t>
            </a:r>
          </a:p>
          <a:p>
            <a:pPr>
              <a:lnSpc>
                <a:spcPct val="80000"/>
              </a:lnSpc>
            </a:pPr>
            <a:endParaRPr lang="en-US" sz="1600" dirty="0"/>
          </a:p>
          <a:p>
            <a:pPr>
              <a:lnSpc>
                <a:spcPct val="80000"/>
              </a:lnSpc>
            </a:pPr>
            <a:r>
              <a:rPr lang="en-US" sz="1600" b="1" dirty="0"/>
              <a:t>Willa Panzer</a:t>
            </a:r>
            <a:r>
              <a:rPr lang="en-US" sz="1600" dirty="0"/>
              <a:t>, Inspector General, National Guard</a:t>
            </a:r>
          </a:p>
          <a:p>
            <a:pPr>
              <a:lnSpc>
                <a:spcPct val="80000"/>
              </a:lnSpc>
            </a:pPr>
            <a:endParaRPr lang="en-US" sz="1600" dirty="0"/>
          </a:p>
          <a:p>
            <a:pPr>
              <a:lnSpc>
                <a:spcPct val="80000"/>
              </a:lnSpc>
            </a:pPr>
            <a:r>
              <a:rPr lang="en-US" sz="1600" b="1" dirty="0"/>
              <a:t>Judy Woodburn</a:t>
            </a:r>
            <a:r>
              <a:rPr lang="en-US" sz="1600" dirty="0"/>
              <a:t>, Owner, Bold Comet Editorial Services</a:t>
            </a:r>
          </a:p>
        </p:txBody>
      </p:sp>
    </p:spTree>
    <p:extLst>
      <p:ext uri="{BB962C8B-B14F-4D97-AF65-F5344CB8AC3E}">
        <p14:creationId xmlns:p14="http://schemas.microsoft.com/office/powerpoint/2010/main" val="11494668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0267" y="2743200"/>
            <a:ext cx="8314266" cy="3522133"/>
          </a:xfrm>
        </p:spPr>
        <p:txBody>
          <a:bodyPr>
            <a:normAutofit fontScale="70000" lnSpcReduction="20000"/>
          </a:bodyPr>
          <a:lstStyle/>
          <a:p>
            <a:endParaRPr lang="en-US" dirty="0"/>
          </a:p>
          <a:p>
            <a:pPr>
              <a:lnSpc>
                <a:spcPct val="170000"/>
              </a:lnSpc>
            </a:pPr>
            <a:r>
              <a:rPr lang="en-US" dirty="0">
                <a:hlinkClick r:id="rId2"/>
              </a:rPr>
              <a:t>International Dyslexia Association - Wisconsin Branch (IDA-WI)</a:t>
            </a:r>
            <a:r>
              <a:rPr lang="en-US" dirty="0"/>
              <a:t/>
            </a:r>
            <a:br>
              <a:rPr lang="en-US" dirty="0"/>
            </a:br>
            <a:r>
              <a:rPr lang="en-US" dirty="0">
                <a:hlinkClick r:id="rId3"/>
              </a:rPr>
              <a:t>Manitowoc County Health Department</a:t>
            </a:r>
            <a:r>
              <a:rPr lang="en-US" dirty="0"/>
              <a:t/>
            </a:r>
            <a:br>
              <a:rPr lang="en-US" dirty="0"/>
            </a:br>
            <a:r>
              <a:rPr lang="en-US" dirty="0">
                <a:hlinkClick r:id="rId4"/>
              </a:rPr>
              <a:t>Meriter Hospital</a:t>
            </a:r>
            <a:r>
              <a:rPr lang="en-US" dirty="0"/>
              <a:t/>
            </a:r>
            <a:br>
              <a:rPr lang="en-US" dirty="0"/>
            </a:br>
            <a:r>
              <a:rPr lang="en-US" dirty="0">
                <a:hlinkClick r:id="rId5"/>
              </a:rPr>
              <a:t>Wisconsin Area Health Education Centers</a:t>
            </a:r>
            <a:r>
              <a:rPr lang="en-US" dirty="0"/>
              <a:t/>
            </a:r>
            <a:br>
              <a:rPr lang="en-US" dirty="0"/>
            </a:br>
            <a:r>
              <a:rPr lang="en-US" dirty="0">
                <a:hlinkClick r:id="rId6"/>
              </a:rPr>
              <a:t>Wisconsin Department of Public Instruction</a:t>
            </a:r>
            <a:r>
              <a:rPr lang="en-US" dirty="0"/>
              <a:t/>
            </a:r>
            <a:br>
              <a:rPr lang="en-US" dirty="0"/>
            </a:br>
            <a:r>
              <a:rPr lang="en-US" dirty="0">
                <a:hlinkClick r:id="rId7"/>
              </a:rPr>
              <a:t>Wisconsin Technical College </a:t>
            </a:r>
            <a:r>
              <a:rPr lang="en-US" dirty="0" smtClean="0">
                <a:hlinkClick r:id="rId7"/>
              </a:rPr>
              <a:t>System</a:t>
            </a:r>
            <a:endParaRPr lang="en-US" dirty="0" smtClean="0"/>
          </a:p>
          <a:p>
            <a:endParaRPr lang="en-US" dirty="0"/>
          </a:p>
          <a:p>
            <a:pPr>
              <a:lnSpc>
                <a:spcPct val="170000"/>
              </a:lnSpc>
            </a:pPr>
            <a:r>
              <a:rPr lang="en-US" dirty="0" smtClean="0"/>
              <a:t>Mike </a:t>
            </a:r>
            <a:r>
              <a:rPr lang="en-US" dirty="0"/>
              <a:t>&amp; Suzy </a:t>
            </a:r>
            <a:r>
              <a:rPr lang="en-US" dirty="0" err="1" smtClean="0"/>
              <a:t>Borlee</a:t>
            </a:r>
            <a:r>
              <a:rPr lang="en-US" dirty="0" smtClean="0"/>
              <a:t>  ~  Joyce Caldwell  ~  Crystal </a:t>
            </a:r>
            <a:r>
              <a:rPr lang="en-US" dirty="0" err="1" smtClean="0"/>
              <a:t>Custalow</a:t>
            </a:r>
            <a:r>
              <a:rPr lang="en-US" dirty="0" smtClean="0"/>
              <a:t>  ~    Bob </a:t>
            </a:r>
            <a:r>
              <a:rPr lang="en-US" dirty="0"/>
              <a:t>&amp; Diane </a:t>
            </a:r>
            <a:r>
              <a:rPr lang="en-US" dirty="0" err="1"/>
              <a:t>Detrie</a:t>
            </a:r>
            <a:r>
              <a:rPr lang="en-US" dirty="0"/>
              <a:t/>
            </a:r>
            <a:br>
              <a:rPr lang="en-US" dirty="0"/>
            </a:br>
            <a:r>
              <a:rPr lang="en-US" dirty="0" smtClean="0"/>
              <a:t>  ~  Dave </a:t>
            </a:r>
            <a:r>
              <a:rPr lang="en-US" dirty="0"/>
              <a:t>&amp; Clarissa </a:t>
            </a:r>
            <a:r>
              <a:rPr lang="en-US" dirty="0" err="1" smtClean="0"/>
              <a:t>Detrie</a:t>
            </a:r>
            <a:r>
              <a:rPr lang="en-US" dirty="0" smtClean="0"/>
              <a:t>  ~  Gary </a:t>
            </a:r>
            <a:r>
              <a:rPr lang="en-US" dirty="0"/>
              <a:t>W. </a:t>
            </a:r>
            <a:r>
              <a:rPr lang="en-US" dirty="0" err="1" smtClean="0"/>
              <a:t>Drescher</a:t>
            </a:r>
            <a:r>
              <a:rPr lang="en-US" dirty="0" smtClean="0"/>
              <a:t>  ~   John Erikson  ~  Barbara </a:t>
            </a:r>
            <a:r>
              <a:rPr lang="en-US" dirty="0"/>
              <a:t>Felix, </a:t>
            </a:r>
            <a:r>
              <a:rPr lang="en-US" dirty="0" smtClean="0"/>
              <a:t>CALP  ~  Paul Gabriel  ~  Jennifer </a:t>
            </a:r>
            <a:r>
              <a:rPr lang="en-US" dirty="0"/>
              <a:t>D. </a:t>
            </a:r>
            <a:r>
              <a:rPr lang="en-US" dirty="0" smtClean="0"/>
              <a:t>Garner  ~  Suzanne </a:t>
            </a:r>
            <a:r>
              <a:rPr lang="en-US" dirty="0" err="1" smtClean="0"/>
              <a:t>Letellier</a:t>
            </a:r>
            <a:r>
              <a:rPr lang="en-US" dirty="0" smtClean="0"/>
              <a:t>  ~  Tracy </a:t>
            </a:r>
            <a:r>
              <a:rPr lang="en-US" dirty="0" err="1"/>
              <a:t>Loken</a:t>
            </a:r>
            <a:r>
              <a:rPr lang="en-US" dirty="0"/>
              <a:t> </a:t>
            </a:r>
            <a:r>
              <a:rPr lang="en-US" dirty="0" smtClean="0"/>
              <a:t>Weber  ~  Jennifer Marshall  ~  Mary </a:t>
            </a:r>
            <a:r>
              <a:rPr lang="en-US" dirty="0"/>
              <a:t>P. </a:t>
            </a:r>
            <a:r>
              <a:rPr lang="en-US" dirty="0" err="1" smtClean="0"/>
              <a:t>Moze</a:t>
            </a:r>
            <a:r>
              <a:rPr lang="en-US" dirty="0" smtClean="0"/>
              <a:t>  ~  Anne </a:t>
            </a:r>
            <a:r>
              <a:rPr lang="en-US" dirty="0"/>
              <a:t>Marie </a:t>
            </a:r>
            <a:r>
              <a:rPr lang="en-US" dirty="0" err="1"/>
              <a:t>Nahn</a:t>
            </a:r>
            <a:r>
              <a:rPr lang="en-US" dirty="0"/>
              <a:t> </a:t>
            </a:r>
            <a:r>
              <a:rPr lang="en-US" dirty="0" smtClean="0"/>
              <a:t>Bell  ~  Ken </a:t>
            </a:r>
            <a:r>
              <a:rPr lang="en-US" dirty="0" err="1" smtClean="0"/>
              <a:t>Olander</a:t>
            </a:r>
            <a:r>
              <a:rPr lang="en-US" dirty="0" smtClean="0"/>
              <a:t>  ~  Jill </a:t>
            </a:r>
            <a:r>
              <a:rPr lang="en-US" dirty="0" err="1" smtClean="0"/>
              <a:t>Ottow</a:t>
            </a:r>
            <a:r>
              <a:rPr lang="en-US" dirty="0" smtClean="0"/>
              <a:t>  ~  Kathy Rohde  ~  Diane </a:t>
            </a:r>
            <a:r>
              <a:rPr lang="en-US" dirty="0" err="1" smtClean="0"/>
              <a:t>Steigerwald</a:t>
            </a:r>
            <a:r>
              <a:rPr lang="en-US" dirty="0" smtClean="0"/>
              <a:t>  ~  Kristy </a:t>
            </a:r>
            <a:r>
              <a:rPr lang="en-US" dirty="0" err="1"/>
              <a:t>Wiest</a:t>
            </a:r>
            <a:endParaRPr lang="en-US" dirty="0"/>
          </a:p>
          <a:p>
            <a:pPr>
              <a:lnSpc>
                <a:spcPct val="170000"/>
              </a:lnSpc>
            </a:pPr>
            <a:endParaRPr lang="en-US" dirty="0"/>
          </a:p>
        </p:txBody>
      </p:sp>
      <p:sp>
        <p:nvSpPr>
          <p:cNvPr id="3" name="Title 2"/>
          <p:cNvSpPr>
            <a:spLocks noGrp="1"/>
          </p:cNvSpPr>
          <p:nvPr>
            <p:ph type="title"/>
          </p:nvPr>
        </p:nvSpPr>
        <p:spPr/>
        <p:txBody>
          <a:bodyPr tIns="228600" bIns="502920"/>
          <a:lstStyle/>
          <a:p>
            <a:r>
              <a:rPr lang="en-US" dirty="0" smtClean="0"/>
              <a:t>Partners &amp; Friends</a:t>
            </a:r>
            <a:endParaRPr lang="en-US" dirty="0"/>
          </a:p>
        </p:txBody>
      </p:sp>
    </p:spTree>
    <p:extLst>
      <p:ext uri="{BB962C8B-B14F-4D97-AF65-F5344CB8AC3E}">
        <p14:creationId xmlns:p14="http://schemas.microsoft.com/office/powerpoint/2010/main" val="24566037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389467"/>
            <a:ext cx="8365067" cy="6463309"/>
          </a:xfrm>
          <a:prstGeom prst="rect">
            <a:avLst/>
          </a:prstGeom>
        </p:spPr>
        <p:txBody>
          <a:bodyPr wrap="square">
            <a:spAutoFit/>
          </a:bodyPr>
          <a:lstStyle/>
          <a:p>
            <a:pPr algn="ctr"/>
            <a:r>
              <a:rPr lang="en-US" dirty="0" smtClean="0"/>
              <a:t>Wisconsin Literacy, Inc. and our Health Literacy Division rely </a:t>
            </a:r>
            <a:r>
              <a:rPr lang="en-US" dirty="0"/>
              <a:t>on corporate sponsorships and individual donations to </a:t>
            </a:r>
            <a:r>
              <a:rPr lang="en-US" dirty="0" smtClean="0"/>
              <a:t>serve </a:t>
            </a:r>
            <a:r>
              <a:rPr lang="en-US" dirty="0"/>
              <a:t>their </a:t>
            </a:r>
            <a:r>
              <a:rPr lang="en-US" dirty="0" smtClean="0"/>
              <a:t>students.</a:t>
            </a:r>
            <a:endParaRPr lang="en-US" dirty="0"/>
          </a:p>
          <a:p>
            <a:pPr algn="ctr"/>
            <a:endParaRPr lang="en-US" dirty="0"/>
          </a:p>
          <a:p>
            <a:pPr algn="ctr"/>
            <a:r>
              <a:rPr lang="en-US" dirty="0"/>
              <a:t>All donations are tax-deductible and can be sent to:</a:t>
            </a:r>
          </a:p>
          <a:p>
            <a:endParaRPr lang="en-US" dirty="0" smtClean="0"/>
          </a:p>
          <a:p>
            <a:pPr algn="ctr"/>
            <a:r>
              <a:rPr lang="en-US" dirty="0" smtClean="0"/>
              <a:t>Wisconsin </a:t>
            </a:r>
            <a:r>
              <a:rPr lang="en-US" dirty="0"/>
              <a:t>Literacy, Inc.</a:t>
            </a:r>
          </a:p>
          <a:p>
            <a:pPr algn="ctr"/>
            <a:r>
              <a:rPr lang="en-US" dirty="0"/>
              <a:t>211 S. Paterson St., Suite 260</a:t>
            </a:r>
          </a:p>
          <a:p>
            <a:pPr algn="ctr"/>
            <a:r>
              <a:rPr lang="en-US" dirty="0"/>
              <a:t>Madison, WI </a:t>
            </a:r>
            <a:r>
              <a:rPr lang="en-US" dirty="0" smtClean="0"/>
              <a:t>53703</a:t>
            </a:r>
          </a:p>
          <a:p>
            <a:pPr algn="ctr"/>
            <a:endParaRPr lang="en-US" dirty="0"/>
          </a:p>
          <a:p>
            <a:pPr algn="ctr"/>
            <a:endParaRPr lang="en-US" dirty="0" smtClean="0"/>
          </a:p>
          <a:p>
            <a:pPr algn="ctr"/>
            <a:r>
              <a:rPr lang="en-US" dirty="0"/>
              <a:t>Designate Wisconsin Literacy as the nonprofit of your </a:t>
            </a:r>
            <a:r>
              <a:rPr lang="en-US" dirty="0" smtClean="0"/>
              <a:t>choice. Every </a:t>
            </a:r>
            <a:r>
              <a:rPr lang="en-US" dirty="0"/>
              <a:t>time you </a:t>
            </a:r>
            <a:r>
              <a:rPr lang="en-US" dirty="0" smtClean="0"/>
              <a:t>shop </a:t>
            </a:r>
            <a:r>
              <a:rPr lang="en-US" dirty="0" smtClean="0">
                <a:hlinkClick r:id="rId2"/>
              </a:rPr>
              <a:t>AmazonSmile</a:t>
            </a:r>
            <a:r>
              <a:rPr lang="en-US" dirty="0"/>
              <a:t>, we will receive a percentage of the proceeds. </a:t>
            </a:r>
          </a:p>
          <a:p>
            <a:pPr algn="ctr"/>
            <a:endParaRPr lang="en-US" dirty="0" smtClean="0"/>
          </a:p>
          <a:p>
            <a:pPr algn="ctr"/>
            <a:endParaRPr lang="en-US" dirty="0" smtClean="0"/>
          </a:p>
          <a:p>
            <a:pPr algn="ctr"/>
            <a:r>
              <a:rPr lang="en-US" dirty="0" smtClean="0"/>
              <a:t>We are a </a:t>
            </a:r>
            <a:r>
              <a:rPr lang="en-US" dirty="0"/>
              <a:t>proud member of </a:t>
            </a:r>
            <a:r>
              <a:rPr lang="en-US" b="1" dirty="0"/>
              <a:t>Community Shares of </a:t>
            </a:r>
            <a:r>
              <a:rPr lang="en-US" b="1" dirty="0" smtClean="0"/>
              <a:t>Wisconsin</a:t>
            </a:r>
            <a:r>
              <a:rPr lang="en-US" dirty="0" smtClean="0"/>
              <a:t>. Help </a:t>
            </a:r>
            <a:r>
              <a:rPr lang="en-US" dirty="0"/>
              <a:t>sustain Wisconsin Literacy right where you work through payroll deduction. </a:t>
            </a:r>
            <a:r>
              <a:rPr lang="en-US" dirty="0" smtClean="0"/>
              <a:t>Every </a:t>
            </a:r>
            <a:r>
              <a:rPr lang="en-US" dirty="0"/>
              <a:t>dollar we receive through Community Shares is “unrestricted,” meaning that we can designate it to our greatest needs</a:t>
            </a:r>
            <a:r>
              <a:rPr lang="en-US" dirty="0" smtClean="0"/>
              <a:t>.  You can play a role in critical funding for our mission.  For </a:t>
            </a:r>
            <a:r>
              <a:rPr lang="en-US" dirty="0"/>
              <a:t>a list of the employers offering payroll deduction to Community Shares member programs, </a:t>
            </a:r>
            <a:r>
              <a:rPr lang="en-US" dirty="0" smtClean="0"/>
              <a:t>visit </a:t>
            </a:r>
            <a:r>
              <a:rPr lang="en-US" dirty="0">
                <a:hlinkClick r:id="rId3"/>
              </a:rPr>
              <a:t>Partner Businesses </a:t>
            </a:r>
            <a:r>
              <a:rPr lang="en-US" dirty="0" smtClean="0"/>
              <a:t>on </a:t>
            </a:r>
            <a:r>
              <a:rPr lang="en-US" dirty="0"/>
              <a:t>the Community Shares of Wisconsin website.</a:t>
            </a:r>
            <a:endParaRPr lang="en-US" dirty="0" smtClean="0"/>
          </a:p>
          <a:p>
            <a:pPr algn="ctr"/>
            <a:endParaRPr lang="en-US" dirty="0"/>
          </a:p>
          <a:p>
            <a:pPr algn="ctr"/>
            <a:endParaRPr lang="en-US" dirty="0"/>
          </a:p>
        </p:txBody>
      </p:sp>
    </p:spTree>
    <p:extLst>
      <p:ext uri="{BB962C8B-B14F-4D97-AF65-F5344CB8AC3E}">
        <p14:creationId xmlns:p14="http://schemas.microsoft.com/office/powerpoint/2010/main" val="8753518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9733" y="575733"/>
            <a:ext cx="5384799" cy="5447646"/>
          </a:xfrm>
          <a:prstGeom prst="rect">
            <a:avLst/>
          </a:prstGeom>
        </p:spPr>
        <p:txBody>
          <a:bodyPr wrap="square" tIns="685800">
            <a:spAutoFit/>
          </a:bodyPr>
          <a:lstStyle/>
          <a:p>
            <a:r>
              <a:rPr lang="en-US" b="1" dirty="0">
                <a:hlinkClick r:id="rId2"/>
              </a:rPr>
              <a:t>Membership</a:t>
            </a:r>
            <a:r>
              <a:rPr lang="en-US" dirty="0"/>
              <a:t> in Wisconsin Literacy, Inc. (WLI) is open to any formally organized nonprofit literacy provider offering basic skills services to adults and/or families. Dues are based on the amount of learners served in a year.</a:t>
            </a:r>
          </a:p>
          <a:p>
            <a:endParaRPr lang="en-US" dirty="0"/>
          </a:p>
          <a:p>
            <a:r>
              <a:rPr lang="en-US" dirty="0"/>
              <a:t>WLI literacy agency members receive direct services from the Regional Literacy Consultant (RLC) located in their region</a:t>
            </a:r>
            <a:r>
              <a:rPr lang="en-US" dirty="0" smtClean="0"/>
              <a:t>.</a:t>
            </a:r>
          </a:p>
          <a:p>
            <a:endParaRPr lang="en-US" dirty="0"/>
          </a:p>
          <a:p>
            <a:r>
              <a:rPr lang="en-US" b="1" dirty="0">
                <a:hlinkClick r:id="rId3"/>
              </a:rPr>
              <a:t>Volunteers</a:t>
            </a:r>
            <a:r>
              <a:rPr lang="en-US" dirty="0"/>
              <a:t> are welcome at all member locations</a:t>
            </a:r>
            <a:r>
              <a:rPr lang="en-US" dirty="0" smtClean="0"/>
              <a:t>.</a:t>
            </a:r>
          </a:p>
          <a:p>
            <a:endParaRPr lang="en-US" dirty="0"/>
          </a:p>
          <a:p>
            <a:pPr marL="285750" indent="-285750" algn="ctr">
              <a:buClr>
                <a:schemeClr val="tx2">
                  <a:lumMod val="75000"/>
                </a:schemeClr>
              </a:buClr>
              <a:buSzPct val="200000"/>
              <a:buFont typeface="Wingdings" charset="2"/>
              <a:buChar char=""/>
            </a:pPr>
            <a:endParaRPr lang="en-US" dirty="0" smtClean="0"/>
          </a:p>
          <a:p>
            <a:endParaRPr lang="en-US" dirty="0"/>
          </a:p>
          <a:p>
            <a:r>
              <a:rPr lang="en-US" dirty="0"/>
              <a:t>In 2015, at our member agencies, more than 4,000 volunteer tutors provided over 280,000 hours of tutoring to more than 13,000 adult learners.</a:t>
            </a:r>
          </a:p>
        </p:txBody>
      </p:sp>
    </p:spTree>
    <p:extLst>
      <p:ext uri="{BB962C8B-B14F-4D97-AF65-F5344CB8AC3E}">
        <p14:creationId xmlns:p14="http://schemas.microsoft.com/office/powerpoint/2010/main" val="5326567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Text Placeholder 2"/>
          <p:cNvSpPr>
            <a:spLocks noGrp="1"/>
          </p:cNvSpPr>
          <p:nvPr>
            <p:ph type="body" idx="2"/>
          </p:nvPr>
        </p:nvSpPr>
        <p:spPr/>
        <p:txBody>
          <a:bodyPr/>
          <a:lstStyle/>
          <a:p>
            <a:endParaRPr lang="en-US" dirty="0" smtClean="0"/>
          </a:p>
          <a:p>
            <a:r>
              <a:rPr lang="en-US" dirty="0" smtClean="0"/>
              <a:t>Wisconsin </a:t>
            </a:r>
            <a:r>
              <a:rPr lang="en-US" dirty="0"/>
              <a:t>Literacy </a:t>
            </a:r>
            <a:r>
              <a:rPr lang="en-US" dirty="0" smtClean="0"/>
              <a:t>and its coalition is working  </a:t>
            </a:r>
            <a:r>
              <a:rPr lang="en-US" dirty="0"/>
              <a:t>to change these trends.</a:t>
            </a:r>
          </a:p>
        </p:txBody>
      </p:sp>
      <p:sp>
        <p:nvSpPr>
          <p:cNvPr id="4" name="Content Placeholder 3"/>
          <p:cNvSpPr>
            <a:spLocks noGrp="1"/>
          </p:cNvSpPr>
          <p:nvPr>
            <p:ph sz="quarter" idx="1"/>
          </p:nvPr>
        </p:nvSpPr>
        <p:spPr/>
        <p:txBody>
          <a:bodyPr>
            <a:normAutofit fontScale="92500" lnSpcReduction="20000"/>
          </a:bodyPr>
          <a:lstStyle/>
          <a:p>
            <a:endParaRPr lang="en-US" sz="1800" dirty="0" smtClean="0"/>
          </a:p>
          <a:p>
            <a:r>
              <a:rPr lang="en-US" sz="1800" dirty="0" smtClean="0"/>
              <a:t>As </a:t>
            </a:r>
            <a:r>
              <a:rPr lang="en-US" sz="1800" dirty="0"/>
              <a:t>a nation, we spend more on PREMIUM label ice cream than on adult education and literacy</a:t>
            </a:r>
            <a:r>
              <a:rPr lang="en-US" sz="1800" dirty="0" smtClean="0"/>
              <a:t>.</a:t>
            </a:r>
          </a:p>
          <a:p>
            <a:pPr marL="0" indent="0">
              <a:buNone/>
            </a:pPr>
            <a:endParaRPr lang="en-US" sz="1800" dirty="0" smtClean="0"/>
          </a:p>
          <a:p>
            <a:r>
              <a:rPr lang="en-US" sz="1800" dirty="0"/>
              <a:t>Ninety-three million Americans function at the two lowest levels of literacy. The adult basic education and literacy system serves only 3 million a year - and that includes all public (federal, state and local) and philanthropic </a:t>
            </a:r>
            <a:r>
              <a:rPr lang="en-US" sz="1800" dirty="0" smtClean="0"/>
              <a:t>funding.</a:t>
            </a:r>
          </a:p>
          <a:p>
            <a:pPr marL="0" indent="0">
              <a:buNone/>
            </a:pPr>
            <a:endParaRPr lang="en-US" sz="1800" dirty="0" smtClean="0"/>
          </a:p>
          <a:p>
            <a:r>
              <a:rPr lang="en-US" sz="1800" dirty="0"/>
              <a:t>Fourteen percent at the lowest level </a:t>
            </a:r>
            <a:r>
              <a:rPr lang="en-US" sz="1800" dirty="0" smtClean="0"/>
              <a:t>cannot</a:t>
            </a:r>
            <a:endParaRPr lang="en-US" sz="1800" dirty="0"/>
          </a:p>
          <a:p>
            <a:pPr lvl="1">
              <a:buClrTx/>
              <a:buFont typeface="Wingdings" charset="2"/>
              <a:buChar char="ü"/>
            </a:pPr>
            <a:r>
              <a:rPr lang="en-US" sz="1500" b="1" dirty="0" smtClean="0"/>
              <a:t>locate </a:t>
            </a:r>
            <a:r>
              <a:rPr lang="en-US" sz="1500" b="1" dirty="0"/>
              <a:t>an intersection on a map</a:t>
            </a:r>
          </a:p>
          <a:p>
            <a:pPr lvl="1">
              <a:buClrTx/>
              <a:buFont typeface="Wingdings" charset="2"/>
              <a:buChar char="ü"/>
            </a:pPr>
            <a:r>
              <a:rPr lang="en-US" sz="1500" b="1" dirty="0" smtClean="0"/>
              <a:t>calculate </a:t>
            </a:r>
            <a:r>
              <a:rPr lang="en-US" sz="1500" b="1" dirty="0"/>
              <a:t>the total cost on an order </a:t>
            </a:r>
            <a:r>
              <a:rPr lang="en-US" sz="1500" b="1" dirty="0" smtClean="0"/>
              <a:t>form</a:t>
            </a:r>
          </a:p>
          <a:p>
            <a:pPr lvl="1">
              <a:buClrTx/>
              <a:buFont typeface="Wingdings" charset="2"/>
              <a:buChar char="ü"/>
            </a:pPr>
            <a:endParaRPr lang="en-US" sz="1500" b="1" dirty="0" smtClean="0"/>
          </a:p>
          <a:p>
            <a:r>
              <a:rPr lang="en-US" sz="1800" dirty="0"/>
              <a:t>29 percent of the population at the second lowest level </a:t>
            </a:r>
            <a:r>
              <a:rPr lang="en-US" sz="1800" dirty="0" smtClean="0"/>
              <a:t>cannot</a:t>
            </a:r>
            <a:endParaRPr lang="en-US" sz="1800" dirty="0"/>
          </a:p>
          <a:p>
            <a:pPr lvl="1">
              <a:buClrTx/>
              <a:buFont typeface="Wingdings" charset="2"/>
              <a:buChar char="ü"/>
            </a:pPr>
            <a:r>
              <a:rPr lang="en-US" sz="1500" b="1" dirty="0"/>
              <a:t>use a bus schedule</a:t>
            </a:r>
          </a:p>
          <a:p>
            <a:pPr lvl="1">
              <a:buClrTx/>
              <a:buFont typeface="Wingdings" charset="2"/>
              <a:buChar char="ü"/>
            </a:pPr>
            <a:r>
              <a:rPr lang="en-US" sz="1500" b="1" dirty="0"/>
              <a:t>balance a </a:t>
            </a:r>
            <a:r>
              <a:rPr lang="en-US" sz="1500" b="1" dirty="0" smtClean="0"/>
              <a:t>checkbook</a:t>
            </a:r>
          </a:p>
          <a:p>
            <a:pPr lvl="1">
              <a:buClrTx/>
              <a:buFont typeface="Wingdings" charset="2"/>
              <a:buChar char="ü"/>
            </a:pPr>
            <a:endParaRPr lang="en-US" sz="1500" b="1" dirty="0"/>
          </a:p>
          <a:p>
            <a:r>
              <a:rPr lang="en-US" sz="1800" dirty="0"/>
              <a:t>In </a:t>
            </a:r>
            <a:r>
              <a:rPr lang="en-US" sz="1800" dirty="0" smtClean="0"/>
              <a:t>Wisconsin</a:t>
            </a:r>
            <a:endParaRPr lang="en-US" sz="1800" b="1" dirty="0"/>
          </a:p>
          <a:p>
            <a:pPr lvl="1">
              <a:buClrTx/>
              <a:buFont typeface="Wingdings" charset="2"/>
              <a:buChar char="ü"/>
            </a:pPr>
            <a:r>
              <a:rPr lang="en-US" sz="1500" dirty="0"/>
              <a:t>More than 1.5 million adults in Wisconsin qualify for literacy services.</a:t>
            </a:r>
          </a:p>
          <a:p>
            <a:pPr lvl="1">
              <a:buClrTx/>
              <a:buFont typeface="Wingdings" charset="2"/>
              <a:buChar char="ü"/>
            </a:pPr>
            <a:r>
              <a:rPr lang="en-US" sz="1500" dirty="0"/>
              <a:t>Thirty-nine percent of our state read at the two lowest levels of literacy.</a:t>
            </a:r>
          </a:p>
          <a:p>
            <a:pPr>
              <a:buFont typeface="Arial"/>
              <a:buChar char="•"/>
            </a:pPr>
            <a:endParaRPr lang="en-US" sz="2000" b="1" dirty="0"/>
          </a:p>
          <a:p>
            <a:pPr>
              <a:buClrTx/>
              <a:buSzPct val="70000"/>
              <a:buFont typeface="Wingdings" charset="2"/>
              <a:buChar char="ü"/>
            </a:pPr>
            <a:endParaRPr lang="en-US" sz="2000" dirty="0"/>
          </a:p>
        </p:txBody>
      </p:sp>
    </p:spTree>
    <p:extLst>
      <p:ext uri="{BB962C8B-B14F-4D97-AF65-F5344CB8AC3E}">
        <p14:creationId xmlns:p14="http://schemas.microsoft.com/office/powerpoint/2010/main" val="10280371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Literacy Network</a:t>
            </a:r>
          </a:p>
          <a:p>
            <a:pPr algn="ctr"/>
            <a:r>
              <a:rPr lang="en-US" dirty="0" smtClean="0"/>
              <a:t>Madison, WI</a:t>
            </a:r>
            <a:endParaRPr lang="en-US" dirty="0"/>
          </a:p>
        </p:txBody>
      </p:sp>
      <p:sp>
        <p:nvSpPr>
          <p:cNvPr id="3" name="Text Placeholder 2"/>
          <p:cNvSpPr>
            <a:spLocks noGrp="1"/>
          </p:cNvSpPr>
          <p:nvPr>
            <p:ph type="body" sz="half" idx="3"/>
          </p:nvPr>
        </p:nvSpPr>
        <p:spPr/>
        <p:txBody>
          <a:bodyPr/>
          <a:lstStyle/>
          <a:p>
            <a:pPr algn="ctr"/>
            <a:r>
              <a:rPr lang="en-US" dirty="0" smtClean="0"/>
              <a:t>Jefferson County</a:t>
            </a:r>
          </a:p>
          <a:p>
            <a:pPr algn="ctr"/>
            <a:r>
              <a:rPr lang="en-US" dirty="0" smtClean="0"/>
              <a:t> Literacy Council</a:t>
            </a:r>
            <a:endParaRPr lang="en-US" dirty="0"/>
          </a:p>
        </p:txBody>
      </p:sp>
      <p:sp>
        <p:nvSpPr>
          <p:cNvPr id="4" name="Content Placeholder 3"/>
          <p:cNvSpPr>
            <a:spLocks noGrp="1"/>
          </p:cNvSpPr>
          <p:nvPr>
            <p:ph sz="quarter" idx="2"/>
          </p:nvPr>
        </p:nvSpPr>
        <p:spPr/>
        <p:txBody>
          <a:bodyPr>
            <a:noAutofit/>
          </a:bodyPr>
          <a:lstStyle/>
          <a:p>
            <a:r>
              <a:rPr lang="en-US" sz="2400" dirty="0" smtClean="0"/>
              <a:t>Improving Lives Through Literacy</a:t>
            </a:r>
          </a:p>
          <a:p>
            <a:r>
              <a:rPr lang="en-US" sz="2400" dirty="0"/>
              <a:t>Literacy Network programs include classes and tutoring programs throughout Dane County which engage more than 500 volunteer tutors and serve more than 1,000 adult learners each year. </a:t>
            </a:r>
          </a:p>
        </p:txBody>
      </p:sp>
      <p:sp>
        <p:nvSpPr>
          <p:cNvPr id="5" name="Content Placeholder 4"/>
          <p:cNvSpPr>
            <a:spLocks noGrp="1"/>
          </p:cNvSpPr>
          <p:nvPr>
            <p:ph sz="quarter" idx="4"/>
          </p:nvPr>
        </p:nvSpPr>
        <p:spPr/>
        <p:txBody>
          <a:bodyPr>
            <a:normAutofit/>
          </a:bodyPr>
          <a:lstStyle/>
          <a:p>
            <a:r>
              <a:rPr lang="en-US" sz="2400" dirty="0" smtClean="0"/>
              <a:t>In 2014-2015 JCLC </a:t>
            </a:r>
            <a:r>
              <a:rPr lang="en-US" sz="2400" dirty="0"/>
              <a:t>served </a:t>
            </a:r>
            <a:r>
              <a:rPr lang="en-US" sz="2400" dirty="0" smtClean="0"/>
              <a:t>342 </a:t>
            </a:r>
            <a:r>
              <a:rPr lang="en-US" sz="2400" dirty="0"/>
              <a:t>individuals throughout the </a:t>
            </a:r>
            <a:r>
              <a:rPr lang="en-US" sz="2400" dirty="0" smtClean="0"/>
              <a:t>county, in 8 different cities, </a:t>
            </a:r>
            <a:r>
              <a:rPr lang="en-US" sz="2400" dirty="0"/>
              <a:t>helping them learn English, gain computer skills, improve basic reading, writing and computation skills as well as prepare for the GED test. </a:t>
            </a:r>
          </a:p>
        </p:txBody>
      </p:sp>
      <p:sp>
        <p:nvSpPr>
          <p:cNvPr id="6" name="Title 5"/>
          <p:cNvSpPr>
            <a:spLocks noGrp="1"/>
          </p:cNvSpPr>
          <p:nvPr>
            <p:ph type="title"/>
          </p:nvPr>
        </p:nvSpPr>
        <p:spPr/>
        <p:txBody>
          <a:bodyPr>
            <a:normAutofit/>
          </a:bodyPr>
          <a:lstStyle/>
          <a:p>
            <a:r>
              <a:rPr lang="en-US" dirty="0" smtClean="0"/>
              <a:t>COALITION MEMBERS</a:t>
            </a:r>
            <a:endParaRPr lang="en-US" dirty="0"/>
          </a:p>
        </p:txBody>
      </p:sp>
    </p:spTree>
    <p:extLst>
      <p:ext uri="{BB962C8B-B14F-4D97-AF65-F5344CB8AC3E}">
        <p14:creationId xmlns:p14="http://schemas.microsoft.com/office/powerpoint/2010/main" val="3690329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057400"/>
            <a:ext cx="6480174" cy="4292600"/>
          </a:xfrm>
        </p:spPr>
        <p:txBody>
          <a:bodyPr>
            <a:normAutofit fontScale="32500" lnSpcReduction="20000"/>
          </a:bodyPr>
          <a:lstStyle/>
          <a:p>
            <a:pPr>
              <a:lnSpc>
                <a:spcPct val="110000"/>
              </a:lnSpc>
            </a:pPr>
            <a:endParaRPr lang="en-US" sz="1800" b="0" dirty="0" smtClean="0"/>
          </a:p>
          <a:p>
            <a:pPr>
              <a:lnSpc>
                <a:spcPct val="110000"/>
              </a:lnSpc>
            </a:pPr>
            <a:endParaRPr lang="en-US" sz="1800" b="0" dirty="0"/>
          </a:p>
          <a:p>
            <a:pPr>
              <a:lnSpc>
                <a:spcPct val="110000"/>
              </a:lnSpc>
            </a:pPr>
            <a:endParaRPr lang="en-US" sz="1800" b="0" dirty="0" smtClean="0"/>
          </a:p>
          <a:p>
            <a:pPr>
              <a:lnSpc>
                <a:spcPct val="110000"/>
              </a:lnSpc>
            </a:pPr>
            <a:endParaRPr lang="en-US" sz="1800" b="0" dirty="0"/>
          </a:p>
          <a:p>
            <a:pPr>
              <a:lnSpc>
                <a:spcPct val="110000"/>
              </a:lnSpc>
            </a:pPr>
            <a:r>
              <a:rPr lang="en-US" sz="3100" b="0" dirty="0" smtClean="0"/>
              <a:t>Literacy </a:t>
            </a:r>
            <a:r>
              <a:rPr lang="en-US" sz="3100" b="0" dirty="0"/>
              <a:t>Network offers programs specifically tailored to the needs, goals, and different learning styles of the individual adult learners</a:t>
            </a:r>
            <a:r>
              <a:rPr lang="en-US" sz="3100" b="0" dirty="0" smtClean="0"/>
              <a:t>:</a:t>
            </a:r>
          </a:p>
          <a:p>
            <a:endParaRPr lang="en-US" sz="3100" dirty="0" smtClean="0"/>
          </a:p>
          <a:p>
            <a:pPr>
              <a:lnSpc>
                <a:spcPct val="120000"/>
              </a:lnSpc>
            </a:pPr>
            <a:r>
              <a:rPr lang="en-US" sz="3100" b="0" dirty="0" smtClean="0"/>
              <a:t> </a:t>
            </a:r>
            <a:r>
              <a:rPr lang="en-US" sz="3100" dirty="0"/>
              <a:t>One-to-one Tutoring for ESL and Basic Literacy</a:t>
            </a:r>
          </a:p>
          <a:p>
            <a:pPr>
              <a:lnSpc>
                <a:spcPct val="120000"/>
              </a:lnSpc>
            </a:pPr>
            <a:r>
              <a:rPr lang="en-US" sz="3100" dirty="0"/>
              <a:t>Small ESL classes</a:t>
            </a:r>
          </a:p>
          <a:p>
            <a:pPr>
              <a:lnSpc>
                <a:spcPct val="120000"/>
              </a:lnSpc>
            </a:pPr>
            <a:r>
              <a:rPr lang="en-US" sz="3100" dirty="0"/>
              <a:t>Community Literacy</a:t>
            </a:r>
          </a:p>
          <a:p>
            <a:pPr>
              <a:lnSpc>
                <a:spcPct val="120000"/>
              </a:lnSpc>
            </a:pPr>
            <a:r>
              <a:rPr lang="en-US" sz="3100" dirty="0"/>
              <a:t>Family Literacy and English in the Schools</a:t>
            </a:r>
          </a:p>
          <a:p>
            <a:pPr>
              <a:lnSpc>
                <a:spcPct val="120000"/>
              </a:lnSpc>
            </a:pPr>
            <a:r>
              <a:rPr lang="en-US" sz="3100" dirty="0"/>
              <a:t>Integrated English and Civics Education</a:t>
            </a:r>
          </a:p>
          <a:p>
            <a:pPr>
              <a:lnSpc>
                <a:spcPct val="120000"/>
              </a:lnSpc>
            </a:pPr>
            <a:r>
              <a:rPr lang="en-US" sz="3100" dirty="0"/>
              <a:t>Workplace </a:t>
            </a:r>
            <a:r>
              <a:rPr lang="en-US" sz="3100" dirty="0" smtClean="0"/>
              <a:t>Literacy</a:t>
            </a:r>
          </a:p>
          <a:p>
            <a:endParaRPr lang="en-US" sz="3100" dirty="0" smtClean="0"/>
          </a:p>
          <a:p>
            <a:endParaRPr lang="en-US" sz="3100" dirty="0"/>
          </a:p>
          <a:p>
            <a:pPr>
              <a:lnSpc>
                <a:spcPct val="110000"/>
              </a:lnSpc>
            </a:pPr>
            <a:r>
              <a:rPr lang="en-US" sz="3100" b="0" dirty="0"/>
              <a:t>All programs are free of charge. Every year, our learners achieve life goals through literacy, such as</a:t>
            </a:r>
            <a:r>
              <a:rPr lang="en-US" sz="3100" dirty="0"/>
              <a:t>: </a:t>
            </a:r>
            <a:endParaRPr lang="en-US" sz="3100" dirty="0" smtClean="0"/>
          </a:p>
          <a:p>
            <a:endParaRPr lang="en-US" sz="3100" dirty="0"/>
          </a:p>
          <a:p>
            <a:pPr>
              <a:lnSpc>
                <a:spcPct val="120000"/>
              </a:lnSpc>
            </a:pPr>
            <a:r>
              <a:rPr lang="en-US" sz="3100" dirty="0" smtClean="0"/>
              <a:t>Improving </a:t>
            </a:r>
            <a:r>
              <a:rPr lang="en-US" sz="3100" dirty="0"/>
              <a:t>basic skills to move into a GED program</a:t>
            </a:r>
          </a:p>
          <a:p>
            <a:pPr>
              <a:lnSpc>
                <a:spcPct val="120000"/>
              </a:lnSpc>
            </a:pPr>
            <a:r>
              <a:rPr lang="en-US" sz="3100" dirty="0"/>
              <a:t>Reading to children</a:t>
            </a:r>
          </a:p>
          <a:p>
            <a:pPr>
              <a:lnSpc>
                <a:spcPct val="120000"/>
              </a:lnSpc>
            </a:pPr>
            <a:r>
              <a:rPr lang="en-US" sz="3100" dirty="0"/>
              <a:t>Communicating with schools/teachers</a:t>
            </a:r>
          </a:p>
          <a:p>
            <a:pPr>
              <a:lnSpc>
                <a:spcPct val="120000"/>
              </a:lnSpc>
            </a:pPr>
            <a:r>
              <a:rPr lang="en-US" sz="3100" dirty="0"/>
              <a:t>Using English in a clinic, hospital, or pharmacy</a:t>
            </a:r>
          </a:p>
          <a:p>
            <a:pPr>
              <a:lnSpc>
                <a:spcPct val="120000"/>
              </a:lnSpc>
            </a:pPr>
            <a:r>
              <a:rPr lang="en-US" sz="3100" dirty="0"/>
              <a:t>Filling out job applications or speaking English at work</a:t>
            </a:r>
          </a:p>
          <a:p>
            <a:pPr>
              <a:lnSpc>
                <a:spcPct val="120000"/>
              </a:lnSpc>
            </a:pPr>
            <a:r>
              <a:rPr lang="en-US" sz="3100" dirty="0"/>
              <a:t>Developing a career portfolio</a:t>
            </a:r>
          </a:p>
          <a:p>
            <a:pPr>
              <a:lnSpc>
                <a:spcPct val="120000"/>
              </a:lnSpc>
            </a:pPr>
            <a:r>
              <a:rPr lang="en-US" sz="3100" dirty="0"/>
              <a:t>Entering training programs</a:t>
            </a:r>
          </a:p>
          <a:p>
            <a:pPr>
              <a:lnSpc>
                <a:spcPct val="120000"/>
              </a:lnSpc>
            </a:pPr>
            <a:r>
              <a:rPr lang="en-US" sz="3100" dirty="0"/>
              <a:t>Achieving Citizenship</a:t>
            </a:r>
          </a:p>
          <a:p>
            <a:endParaRPr lang="en-US" dirty="0"/>
          </a:p>
        </p:txBody>
      </p:sp>
      <p:sp>
        <p:nvSpPr>
          <p:cNvPr id="3" name="Title 2"/>
          <p:cNvSpPr>
            <a:spLocks noGrp="1"/>
          </p:cNvSpPr>
          <p:nvPr>
            <p:ph type="title"/>
          </p:nvPr>
        </p:nvSpPr>
        <p:spPr/>
        <p:txBody>
          <a:bodyPr/>
          <a:lstStyle/>
          <a:p>
            <a:r>
              <a:rPr lang="en-US" dirty="0" smtClean="0"/>
              <a:t>Programs &amp; Services</a:t>
            </a:r>
            <a:br>
              <a:rPr lang="en-US" dirty="0" smtClean="0"/>
            </a:br>
            <a:r>
              <a:rPr lang="en-US" dirty="0" smtClean="0"/>
              <a:t>Literacy Network of Madison</a:t>
            </a:r>
            <a:endParaRPr lang="en-US" dirty="0"/>
          </a:p>
        </p:txBody>
      </p:sp>
    </p:spTree>
    <p:extLst>
      <p:ext uri="{BB962C8B-B14F-4D97-AF65-F5344CB8AC3E}">
        <p14:creationId xmlns:p14="http://schemas.microsoft.com/office/powerpoint/2010/main" val="127673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648858"/>
            <a:ext cx="6480174" cy="3519714"/>
          </a:xfrm>
        </p:spPr>
        <p:txBody>
          <a:bodyPr>
            <a:noAutofit/>
          </a:bodyPr>
          <a:lstStyle/>
          <a:p>
            <a:pPr>
              <a:lnSpc>
                <a:spcPct val="130000"/>
              </a:lnSpc>
            </a:pPr>
            <a:r>
              <a:rPr lang="en-US" sz="1500" dirty="0" smtClean="0"/>
              <a:t>Free GED Prep Course In Spanish </a:t>
            </a:r>
          </a:p>
          <a:p>
            <a:pPr>
              <a:lnSpc>
                <a:spcPct val="130000"/>
              </a:lnSpc>
            </a:pPr>
            <a:r>
              <a:rPr lang="en-US" sz="1500" dirty="0" smtClean="0"/>
              <a:t>GED PREP COURSE IN English</a:t>
            </a:r>
          </a:p>
          <a:p>
            <a:pPr>
              <a:lnSpc>
                <a:spcPct val="130000"/>
              </a:lnSpc>
            </a:pPr>
            <a:r>
              <a:rPr lang="en-US" sz="1500" dirty="0"/>
              <a:t>basic skills </a:t>
            </a:r>
            <a:r>
              <a:rPr lang="en-US" sz="1500" dirty="0" smtClean="0"/>
              <a:t>improvement</a:t>
            </a:r>
          </a:p>
          <a:p>
            <a:pPr>
              <a:lnSpc>
                <a:spcPct val="130000"/>
              </a:lnSpc>
            </a:pPr>
            <a:r>
              <a:rPr lang="en-US" sz="1500" dirty="0" smtClean="0"/>
              <a:t>One to one literacy tutoring</a:t>
            </a:r>
          </a:p>
          <a:p>
            <a:pPr>
              <a:lnSpc>
                <a:spcPct val="130000"/>
              </a:lnSpc>
            </a:pPr>
            <a:r>
              <a:rPr lang="en-US" sz="1500" dirty="0" smtClean="0"/>
              <a:t>Small group ESL</a:t>
            </a:r>
          </a:p>
          <a:p>
            <a:pPr>
              <a:lnSpc>
                <a:spcPct val="130000"/>
              </a:lnSpc>
            </a:pPr>
            <a:r>
              <a:rPr lang="en-US" sz="1500" dirty="0" smtClean="0"/>
              <a:t>One to one ESL Tutoring</a:t>
            </a:r>
          </a:p>
          <a:p>
            <a:pPr>
              <a:lnSpc>
                <a:spcPct val="130000"/>
              </a:lnSpc>
            </a:pPr>
            <a:r>
              <a:rPr lang="en-US" sz="1500" dirty="0" smtClean="0"/>
              <a:t>Citizenship/civics test prep</a:t>
            </a:r>
          </a:p>
          <a:p>
            <a:pPr>
              <a:lnSpc>
                <a:spcPct val="130000"/>
              </a:lnSpc>
            </a:pPr>
            <a:r>
              <a:rPr lang="en-US" sz="1500" dirty="0" smtClean="0"/>
              <a:t>Support for naturalization</a:t>
            </a:r>
          </a:p>
          <a:p>
            <a:pPr>
              <a:lnSpc>
                <a:spcPct val="130000"/>
              </a:lnSpc>
            </a:pPr>
            <a:r>
              <a:rPr lang="en-US" sz="1500" dirty="0" smtClean="0"/>
              <a:t>Literacy programs for the jail</a:t>
            </a:r>
          </a:p>
          <a:p>
            <a:pPr>
              <a:lnSpc>
                <a:spcPct val="130000"/>
              </a:lnSpc>
            </a:pPr>
            <a:r>
              <a:rPr lang="en-US" sz="1500" dirty="0" smtClean="0"/>
              <a:t>Storybook program for inmates – Recording readings for  their children</a:t>
            </a:r>
          </a:p>
          <a:p>
            <a:endParaRPr lang="en-US" sz="1500" dirty="0"/>
          </a:p>
        </p:txBody>
      </p:sp>
      <p:sp>
        <p:nvSpPr>
          <p:cNvPr id="3" name="Title 2"/>
          <p:cNvSpPr>
            <a:spLocks noGrp="1"/>
          </p:cNvSpPr>
          <p:nvPr>
            <p:ph type="title"/>
          </p:nvPr>
        </p:nvSpPr>
        <p:spPr/>
        <p:txBody>
          <a:bodyPr bIns="365760"/>
          <a:lstStyle/>
          <a:p>
            <a:r>
              <a:rPr lang="en-US" dirty="0" smtClean="0"/>
              <a:t>Programs &amp; Services of JCLC</a:t>
            </a:r>
            <a:endParaRPr lang="en-US" dirty="0"/>
          </a:p>
        </p:txBody>
      </p:sp>
    </p:spTree>
    <p:extLst>
      <p:ext uri="{BB962C8B-B14F-4D97-AF65-F5344CB8AC3E}">
        <p14:creationId xmlns:p14="http://schemas.microsoft.com/office/powerpoint/2010/main" val="42226997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from the Literacy Network:</a:t>
            </a:r>
            <a:endParaRPr lang="en-US" dirty="0"/>
          </a:p>
        </p:txBody>
      </p:sp>
      <p:sp>
        <p:nvSpPr>
          <p:cNvPr id="3" name="TextBox 2"/>
          <p:cNvSpPr txBox="1"/>
          <p:nvPr/>
        </p:nvSpPr>
        <p:spPr>
          <a:xfrm>
            <a:off x="301752" y="1422400"/>
            <a:ext cx="8534400" cy="4770537"/>
          </a:xfrm>
          <a:prstGeom prst="rect">
            <a:avLst/>
          </a:prstGeom>
          <a:noFill/>
        </p:spPr>
        <p:txBody>
          <a:bodyPr wrap="square" rtlCol="0">
            <a:spAutoFit/>
          </a:bodyPr>
          <a:lstStyle/>
          <a:p>
            <a:pPr marL="285750" indent="-285750">
              <a:buFont typeface="Arial"/>
              <a:buChar char="•"/>
            </a:pPr>
            <a:endParaRPr lang="en-US" sz="1600" dirty="0" smtClean="0"/>
          </a:p>
          <a:p>
            <a:pPr marL="285750" indent="-285750">
              <a:buFont typeface="Arial"/>
              <a:buChar char="•"/>
            </a:pPr>
            <a:r>
              <a:rPr lang="en-US" sz="1600" dirty="0" smtClean="0"/>
              <a:t>Parental </a:t>
            </a:r>
            <a:r>
              <a:rPr lang="en-US" sz="1600" dirty="0"/>
              <a:t>involvement in their child's reading has been found to be the most important determinant of language and emergent </a:t>
            </a:r>
            <a:r>
              <a:rPr lang="en-US" sz="1600" dirty="0" smtClean="0"/>
              <a:t>literacy. </a:t>
            </a:r>
            <a:r>
              <a:rPr lang="en-US" sz="1600" dirty="0"/>
              <a:t>(Bus, van </a:t>
            </a:r>
            <a:r>
              <a:rPr lang="en-US" sz="1600" dirty="0" err="1"/>
              <a:t>Ijzendoorn</a:t>
            </a:r>
            <a:r>
              <a:rPr lang="en-US" sz="1600" dirty="0"/>
              <a:t> &amp; </a:t>
            </a:r>
            <a:r>
              <a:rPr lang="en-US" sz="1600" dirty="0" err="1"/>
              <a:t>Pellegrini</a:t>
            </a:r>
            <a:r>
              <a:rPr lang="en-US" sz="1600" dirty="0"/>
              <a:t>, 1995</a:t>
            </a:r>
            <a:r>
              <a:rPr lang="en-US" sz="1600" dirty="0" smtClean="0"/>
              <a:t>)</a:t>
            </a:r>
          </a:p>
          <a:p>
            <a:endParaRPr lang="en-US" sz="1600" dirty="0" smtClean="0"/>
          </a:p>
          <a:p>
            <a:pPr marL="285750" indent="-285750">
              <a:buFont typeface="Arial"/>
              <a:buChar char="•"/>
            </a:pPr>
            <a:r>
              <a:rPr lang="en-US" sz="1600" dirty="0" smtClean="0"/>
              <a:t>Parental </a:t>
            </a:r>
            <a:r>
              <a:rPr lang="en-US" sz="1600" dirty="0"/>
              <a:t>involvement in their child's literary practices is a more powerful force than other family background variables, such as social class, family size and level of parental </a:t>
            </a:r>
            <a:r>
              <a:rPr lang="en-US" sz="1600" dirty="0" smtClean="0"/>
              <a:t>education. </a:t>
            </a:r>
            <a:r>
              <a:rPr lang="en-US" sz="1600" dirty="0"/>
              <a:t>(</a:t>
            </a:r>
            <a:r>
              <a:rPr lang="en-US" sz="1600" dirty="0" err="1"/>
              <a:t>Flouri</a:t>
            </a:r>
            <a:r>
              <a:rPr lang="en-US" sz="1600" dirty="0"/>
              <a:t> and Buchanan, </a:t>
            </a:r>
            <a:r>
              <a:rPr lang="en-US" sz="1600" dirty="0" smtClean="0"/>
              <a:t>2004)</a:t>
            </a:r>
          </a:p>
          <a:p>
            <a:endParaRPr lang="en-US" sz="1600" dirty="0" smtClean="0"/>
          </a:p>
          <a:p>
            <a:pPr marL="285750" indent="-285750">
              <a:buFont typeface="Arial"/>
              <a:buChar char="•"/>
            </a:pPr>
            <a:r>
              <a:rPr lang="en-US" sz="1600" dirty="0" smtClean="0"/>
              <a:t>The </a:t>
            </a:r>
            <a:r>
              <a:rPr lang="en-US" sz="1600" dirty="0"/>
              <a:t>earlier parents become involved in their children's literacy practices, the more profound the results and the longer lasting the </a:t>
            </a:r>
            <a:r>
              <a:rPr lang="en-US" sz="1600" dirty="0" smtClean="0"/>
              <a:t>effects. </a:t>
            </a:r>
            <a:r>
              <a:rPr lang="en-US" sz="1600" dirty="0"/>
              <a:t>(Mullis, Mullis, </a:t>
            </a:r>
            <a:r>
              <a:rPr lang="en-US" sz="1600" dirty="0" err="1"/>
              <a:t>Cornille</a:t>
            </a:r>
            <a:r>
              <a:rPr lang="en-US" sz="1600" dirty="0"/>
              <a:t> et al., 2004</a:t>
            </a:r>
            <a:r>
              <a:rPr lang="en-US" sz="1600" dirty="0" smtClean="0"/>
              <a:t>)</a:t>
            </a:r>
          </a:p>
          <a:p>
            <a:pPr marL="285750" indent="-285750">
              <a:buFont typeface="Arial"/>
              <a:buChar char="•"/>
            </a:pPr>
            <a:endParaRPr lang="en-US" sz="1600" dirty="0" smtClean="0"/>
          </a:p>
          <a:p>
            <a:endParaRPr lang="en-US" sz="1600" dirty="0"/>
          </a:p>
          <a:p>
            <a:r>
              <a:rPr lang="en-US" sz="1600" dirty="0" smtClean="0"/>
              <a:t>Adult </a:t>
            </a:r>
            <a:r>
              <a:rPr lang="en-US" sz="1600" dirty="0"/>
              <a:t>basic education and ESL services are chronically underfunded. Nationally, the total annual government expenditure for adults in literacy education programs is approximately $310 per enrollee. By contrast, the government spends about $7,500 per enrollee in the K-12 system and $16,000 per enrollee in the higher education </a:t>
            </a:r>
            <a:r>
              <a:rPr lang="en-US" sz="1600" dirty="0" smtClean="0"/>
              <a:t>system. </a:t>
            </a:r>
            <a:r>
              <a:rPr lang="en-US" sz="1600" dirty="0"/>
              <a:t>(The Adult Education and Literacy System (AELS) in the United States: Moving from the Margins to Mainstream of Education, 2000</a:t>
            </a:r>
            <a:r>
              <a:rPr lang="en-US" sz="1600" dirty="0" smtClean="0"/>
              <a:t>)</a:t>
            </a:r>
            <a:endParaRPr lang="en-US" sz="1600" dirty="0"/>
          </a:p>
        </p:txBody>
      </p:sp>
    </p:spTree>
    <p:extLst>
      <p:ext uri="{BB962C8B-B14F-4D97-AF65-F5344CB8AC3E}">
        <p14:creationId xmlns:p14="http://schemas.microsoft.com/office/powerpoint/2010/main" val="3021729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189" y="483810"/>
            <a:ext cx="8636000" cy="369332"/>
          </a:xfrm>
          <a:prstGeom prst="rect">
            <a:avLst/>
          </a:prstGeom>
          <a:solidFill>
            <a:schemeClr val="accent2">
              <a:lumMod val="40000"/>
              <a:lumOff val="60000"/>
            </a:schemeClr>
          </a:solidFill>
        </p:spPr>
        <p:txBody>
          <a:bodyPr wrap="square" rtlCol="0">
            <a:spAutoFit/>
          </a:bodyPr>
          <a:lstStyle/>
          <a:p>
            <a:pPr algn="ctr"/>
            <a:r>
              <a:rPr lang="en-US" dirty="0" smtClean="0">
                <a:solidFill>
                  <a:srgbClr val="3366FF"/>
                </a:solidFill>
              </a:rPr>
              <a:t>What is Curriculum Mapping?</a:t>
            </a:r>
            <a:endParaRPr lang="en-US" dirty="0">
              <a:solidFill>
                <a:srgbClr val="3366FF"/>
              </a:solidFill>
            </a:endParaRPr>
          </a:p>
        </p:txBody>
      </p:sp>
      <p:sp>
        <p:nvSpPr>
          <p:cNvPr id="3" name="TextBox 2"/>
          <p:cNvSpPr txBox="1">
            <a:spLocks/>
          </p:cNvSpPr>
          <p:nvPr/>
        </p:nvSpPr>
        <p:spPr>
          <a:xfrm>
            <a:off x="399141" y="3870479"/>
            <a:ext cx="8515048" cy="2366584"/>
          </a:xfrm>
          <a:custGeom>
            <a:avLst/>
            <a:gdLst>
              <a:gd name="connsiteX0" fmla="*/ 0 w 8502953"/>
              <a:gd name="connsiteY0" fmla="*/ 0 h 3462486"/>
              <a:gd name="connsiteX1" fmla="*/ 8502953 w 8502953"/>
              <a:gd name="connsiteY1" fmla="*/ 0 h 3462486"/>
              <a:gd name="connsiteX2" fmla="*/ 8502953 w 8502953"/>
              <a:gd name="connsiteY2" fmla="*/ 3462486 h 3462486"/>
              <a:gd name="connsiteX3" fmla="*/ 0 w 8502953"/>
              <a:gd name="connsiteY3" fmla="*/ 3462486 h 3462486"/>
              <a:gd name="connsiteX4" fmla="*/ 0 w 8502953"/>
              <a:gd name="connsiteY4" fmla="*/ 0 h 3462486"/>
              <a:gd name="connsiteX0" fmla="*/ 0 w 8502953"/>
              <a:gd name="connsiteY0" fmla="*/ 0 h 3462486"/>
              <a:gd name="connsiteX1" fmla="*/ 4160763 w 8502953"/>
              <a:gd name="connsiteY1" fmla="*/ 48381 h 3462486"/>
              <a:gd name="connsiteX2" fmla="*/ 8502953 w 8502953"/>
              <a:gd name="connsiteY2" fmla="*/ 0 h 3462486"/>
              <a:gd name="connsiteX3" fmla="*/ 8502953 w 8502953"/>
              <a:gd name="connsiteY3" fmla="*/ 3462486 h 3462486"/>
              <a:gd name="connsiteX4" fmla="*/ 0 w 8502953"/>
              <a:gd name="connsiteY4" fmla="*/ 3462486 h 3462486"/>
              <a:gd name="connsiteX5" fmla="*/ 0 w 8502953"/>
              <a:gd name="connsiteY5" fmla="*/ 0 h 3462486"/>
              <a:gd name="connsiteX0" fmla="*/ 12096 w 8502953"/>
              <a:gd name="connsiteY0" fmla="*/ 1584476 h 3462486"/>
              <a:gd name="connsiteX1" fmla="*/ 4160763 w 8502953"/>
              <a:gd name="connsiteY1" fmla="*/ 48381 h 3462486"/>
              <a:gd name="connsiteX2" fmla="*/ 8502953 w 8502953"/>
              <a:gd name="connsiteY2" fmla="*/ 0 h 3462486"/>
              <a:gd name="connsiteX3" fmla="*/ 8502953 w 8502953"/>
              <a:gd name="connsiteY3" fmla="*/ 3462486 h 3462486"/>
              <a:gd name="connsiteX4" fmla="*/ 0 w 8502953"/>
              <a:gd name="connsiteY4" fmla="*/ 3462486 h 3462486"/>
              <a:gd name="connsiteX5" fmla="*/ 12096 w 8502953"/>
              <a:gd name="connsiteY5" fmla="*/ 1584476 h 3462486"/>
              <a:gd name="connsiteX0" fmla="*/ 12096 w 8502953"/>
              <a:gd name="connsiteY0" fmla="*/ 1584476 h 3462486"/>
              <a:gd name="connsiteX1" fmla="*/ 4184953 w 8502953"/>
              <a:gd name="connsiteY1" fmla="*/ 1572381 h 3462486"/>
              <a:gd name="connsiteX2" fmla="*/ 8502953 w 8502953"/>
              <a:gd name="connsiteY2" fmla="*/ 0 h 3462486"/>
              <a:gd name="connsiteX3" fmla="*/ 8502953 w 8502953"/>
              <a:gd name="connsiteY3" fmla="*/ 3462486 h 3462486"/>
              <a:gd name="connsiteX4" fmla="*/ 0 w 8502953"/>
              <a:gd name="connsiteY4" fmla="*/ 3462486 h 3462486"/>
              <a:gd name="connsiteX5" fmla="*/ 12096 w 8502953"/>
              <a:gd name="connsiteY5" fmla="*/ 1584476 h 3462486"/>
              <a:gd name="connsiteX0" fmla="*/ 12096 w 8502953"/>
              <a:gd name="connsiteY0" fmla="*/ 36286 h 1914296"/>
              <a:gd name="connsiteX1" fmla="*/ 4184953 w 8502953"/>
              <a:gd name="connsiteY1" fmla="*/ 24191 h 1914296"/>
              <a:gd name="connsiteX2" fmla="*/ 8502953 w 8502953"/>
              <a:gd name="connsiteY2" fmla="*/ 0 h 1914296"/>
              <a:gd name="connsiteX3" fmla="*/ 8502953 w 8502953"/>
              <a:gd name="connsiteY3" fmla="*/ 1914296 h 1914296"/>
              <a:gd name="connsiteX4" fmla="*/ 0 w 8502953"/>
              <a:gd name="connsiteY4" fmla="*/ 1914296 h 1914296"/>
              <a:gd name="connsiteX5" fmla="*/ 12096 w 8502953"/>
              <a:gd name="connsiteY5" fmla="*/ 36286 h 1914296"/>
              <a:gd name="connsiteX0" fmla="*/ 12096 w 8502953"/>
              <a:gd name="connsiteY0" fmla="*/ 36286 h 1914296"/>
              <a:gd name="connsiteX1" fmla="*/ 4184953 w 8502953"/>
              <a:gd name="connsiteY1" fmla="*/ 24191 h 1914296"/>
              <a:gd name="connsiteX2" fmla="*/ 8502953 w 8502953"/>
              <a:gd name="connsiteY2" fmla="*/ 0 h 1914296"/>
              <a:gd name="connsiteX3" fmla="*/ 8502953 w 8502953"/>
              <a:gd name="connsiteY3" fmla="*/ 1914296 h 1914296"/>
              <a:gd name="connsiteX4" fmla="*/ 0 w 8502953"/>
              <a:gd name="connsiteY4" fmla="*/ 1914296 h 1914296"/>
              <a:gd name="connsiteX5" fmla="*/ 12096 w 8502953"/>
              <a:gd name="connsiteY5" fmla="*/ 36286 h 1914296"/>
              <a:gd name="connsiteX0" fmla="*/ 12096 w 8502953"/>
              <a:gd name="connsiteY0" fmla="*/ 36286 h 1914296"/>
              <a:gd name="connsiteX1" fmla="*/ 4184953 w 8502953"/>
              <a:gd name="connsiteY1" fmla="*/ 24191 h 1914296"/>
              <a:gd name="connsiteX2" fmla="*/ 8502953 w 8502953"/>
              <a:gd name="connsiteY2" fmla="*/ 0 h 1914296"/>
              <a:gd name="connsiteX3" fmla="*/ 8502953 w 8502953"/>
              <a:gd name="connsiteY3" fmla="*/ 1914296 h 1914296"/>
              <a:gd name="connsiteX4" fmla="*/ 0 w 8502953"/>
              <a:gd name="connsiteY4" fmla="*/ 1914296 h 1914296"/>
              <a:gd name="connsiteX5" fmla="*/ 12096 w 8502953"/>
              <a:gd name="connsiteY5" fmla="*/ 36286 h 1914296"/>
              <a:gd name="connsiteX0" fmla="*/ 12096 w 8502953"/>
              <a:gd name="connsiteY0" fmla="*/ 36286 h 1914296"/>
              <a:gd name="connsiteX1" fmla="*/ 4184953 w 8502953"/>
              <a:gd name="connsiteY1" fmla="*/ 24191 h 1914296"/>
              <a:gd name="connsiteX2" fmla="*/ 8502953 w 8502953"/>
              <a:gd name="connsiteY2" fmla="*/ 0 h 1914296"/>
              <a:gd name="connsiteX3" fmla="*/ 8502953 w 8502953"/>
              <a:gd name="connsiteY3" fmla="*/ 1914296 h 1914296"/>
              <a:gd name="connsiteX4" fmla="*/ 0 w 8502953"/>
              <a:gd name="connsiteY4" fmla="*/ 1914296 h 1914296"/>
              <a:gd name="connsiteX5" fmla="*/ 12096 w 8502953"/>
              <a:gd name="connsiteY5" fmla="*/ 36286 h 1914296"/>
              <a:gd name="connsiteX0" fmla="*/ 12096 w 8502953"/>
              <a:gd name="connsiteY0" fmla="*/ 36286 h 1914296"/>
              <a:gd name="connsiteX1" fmla="*/ 4184953 w 8502953"/>
              <a:gd name="connsiteY1" fmla="*/ 24191 h 1914296"/>
              <a:gd name="connsiteX2" fmla="*/ 8502953 w 8502953"/>
              <a:gd name="connsiteY2" fmla="*/ 0 h 1914296"/>
              <a:gd name="connsiteX3" fmla="*/ 8502953 w 8502953"/>
              <a:gd name="connsiteY3" fmla="*/ 1914296 h 1914296"/>
              <a:gd name="connsiteX4" fmla="*/ 0 w 8502953"/>
              <a:gd name="connsiteY4" fmla="*/ 1914296 h 1914296"/>
              <a:gd name="connsiteX5" fmla="*/ 12096 w 8502953"/>
              <a:gd name="connsiteY5" fmla="*/ 36286 h 1914296"/>
              <a:gd name="connsiteX0" fmla="*/ 12096 w 8502953"/>
              <a:gd name="connsiteY0" fmla="*/ 36286 h 1914296"/>
              <a:gd name="connsiteX1" fmla="*/ 4184953 w 8502953"/>
              <a:gd name="connsiteY1" fmla="*/ 24191 h 1914296"/>
              <a:gd name="connsiteX2" fmla="*/ 8502953 w 8502953"/>
              <a:gd name="connsiteY2" fmla="*/ 0 h 1914296"/>
              <a:gd name="connsiteX3" fmla="*/ 8502953 w 8502953"/>
              <a:gd name="connsiteY3" fmla="*/ 1914296 h 1914296"/>
              <a:gd name="connsiteX4" fmla="*/ 0 w 8502953"/>
              <a:gd name="connsiteY4" fmla="*/ 1914296 h 1914296"/>
              <a:gd name="connsiteX5" fmla="*/ 12096 w 8502953"/>
              <a:gd name="connsiteY5" fmla="*/ 36286 h 1914296"/>
              <a:gd name="connsiteX0" fmla="*/ 12096 w 8502953"/>
              <a:gd name="connsiteY0" fmla="*/ 24191 h 1902201"/>
              <a:gd name="connsiteX1" fmla="*/ 4184953 w 8502953"/>
              <a:gd name="connsiteY1" fmla="*/ 12096 h 1902201"/>
              <a:gd name="connsiteX2" fmla="*/ 8502953 w 8502953"/>
              <a:gd name="connsiteY2" fmla="*/ 0 h 1902201"/>
              <a:gd name="connsiteX3" fmla="*/ 8502953 w 8502953"/>
              <a:gd name="connsiteY3" fmla="*/ 1902201 h 1902201"/>
              <a:gd name="connsiteX4" fmla="*/ 0 w 8502953"/>
              <a:gd name="connsiteY4" fmla="*/ 1902201 h 1902201"/>
              <a:gd name="connsiteX5" fmla="*/ 12096 w 8502953"/>
              <a:gd name="connsiteY5" fmla="*/ 24191 h 1902201"/>
              <a:gd name="connsiteX0" fmla="*/ 0 w 8515048"/>
              <a:gd name="connsiteY0" fmla="*/ 486757 h 1902201"/>
              <a:gd name="connsiteX1" fmla="*/ 4197048 w 8515048"/>
              <a:gd name="connsiteY1" fmla="*/ 12096 h 1902201"/>
              <a:gd name="connsiteX2" fmla="*/ 8515048 w 8515048"/>
              <a:gd name="connsiteY2" fmla="*/ 0 h 1902201"/>
              <a:gd name="connsiteX3" fmla="*/ 8515048 w 8515048"/>
              <a:gd name="connsiteY3" fmla="*/ 1902201 h 1902201"/>
              <a:gd name="connsiteX4" fmla="*/ 12095 w 8515048"/>
              <a:gd name="connsiteY4" fmla="*/ 1902201 h 1902201"/>
              <a:gd name="connsiteX5" fmla="*/ 0 w 8515048"/>
              <a:gd name="connsiteY5" fmla="*/ 486757 h 1902201"/>
              <a:gd name="connsiteX0" fmla="*/ 0 w 8515048"/>
              <a:gd name="connsiteY0" fmla="*/ 474661 h 1890105"/>
              <a:gd name="connsiteX1" fmla="*/ 4197048 w 8515048"/>
              <a:gd name="connsiteY1" fmla="*/ 0 h 1890105"/>
              <a:gd name="connsiteX2" fmla="*/ 8515048 w 8515048"/>
              <a:gd name="connsiteY2" fmla="*/ 559804 h 1890105"/>
              <a:gd name="connsiteX3" fmla="*/ 8515048 w 8515048"/>
              <a:gd name="connsiteY3" fmla="*/ 1890105 h 1890105"/>
              <a:gd name="connsiteX4" fmla="*/ 12095 w 8515048"/>
              <a:gd name="connsiteY4" fmla="*/ 1890105 h 1890105"/>
              <a:gd name="connsiteX5" fmla="*/ 0 w 8515048"/>
              <a:gd name="connsiteY5" fmla="*/ 474661 h 1890105"/>
              <a:gd name="connsiteX0" fmla="*/ 0 w 8515048"/>
              <a:gd name="connsiteY0" fmla="*/ 12094 h 1427538"/>
              <a:gd name="connsiteX1" fmla="*/ 4100286 w 8515048"/>
              <a:gd name="connsiteY1" fmla="*/ 0 h 1427538"/>
              <a:gd name="connsiteX2" fmla="*/ 8515048 w 8515048"/>
              <a:gd name="connsiteY2" fmla="*/ 97237 h 1427538"/>
              <a:gd name="connsiteX3" fmla="*/ 8515048 w 8515048"/>
              <a:gd name="connsiteY3" fmla="*/ 1427538 h 1427538"/>
              <a:gd name="connsiteX4" fmla="*/ 12095 w 8515048"/>
              <a:gd name="connsiteY4" fmla="*/ 1427538 h 1427538"/>
              <a:gd name="connsiteX5" fmla="*/ 0 w 8515048"/>
              <a:gd name="connsiteY5" fmla="*/ 12094 h 1427538"/>
              <a:gd name="connsiteX0" fmla="*/ 0 w 8515048"/>
              <a:gd name="connsiteY0" fmla="*/ 12094 h 1427538"/>
              <a:gd name="connsiteX1" fmla="*/ 4100286 w 8515048"/>
              <a:gd name="connsiteY1" fmla="*/ 0 h 1427538"/>
              <a:gd name="connsiteX2" fmla="*/ 8515048 w 8515048"/>
              <a:gd name="connsiteY2" fmla="*/ 46775 h 1427538"/>
              <a:gd name="connsiteX3" fmla="*/ 8515048 w 8515048"/>
              <a:gd name="connsiteY3" fmla="*/ 1427538 h 1427538"/>
              <a:gd name="connsiteX4" fmla="*/ 12095 w 8515048"/>
              <a:gd name="connsiteY4" fmla="*/ 1427538 h 1427538"/>
              <a:gd name="connsiteX5" fmla="*/ 0 w 8515048"/>
              <a:gd name="connsiteY5" fmla="*/ 12094 h 1427538"/>
              <a:gd name="connsiteX0" fmla="*/ 0 w 8515048"/>
              <a:gd name="connsiteY0" fmla="*/ 12094 h 1427538"/>
              <a:gd name="connsiteX1" fmla="*/ 4100286 w 8515048"/>
              <a:gd name="connsiteY1" fmla="*/ 0 h 1427538"/>
              <a:gd name="connsiteX2" fmla="*/ 8515048 w 8515048"/>
              <a:gd name="connsiteY2" fmla="*/ 4723 h 1427538"/>
              <a:gd name="connsiteX3" fmla="*/ 8515048 w 8515048"/>
              <a:gd name="connsiteY3" fmla="*/ 1427538 h 1427538"/>
              <a:gd name="connsiteX4" fmla="*/ 12095 w 8515048"/>
              <a:gd name="connsiteY4" fmla="*/ 1427538 h 1427538"/>
              <a:gd name="connsiteX5" fmla="*/ 0 w 8515048"/>
              <a:gd name="connsiteY5" fmla="*/ 12094 h 1427538"/>
              <a:gd name="connsiteX0" fmla="*/ 0 w 8515048"/>
              <a:gd name="connsiteY0" fmla="*/ 12094 h 1427538"/>
              <a:gd name="connsiteX1" fmla="*/ 4100286 w 8515048"/>
              <a:gd name="connsiteY1" fmla="*/ 0 h 1427538"/>
              <a:gd name="connsiteX2" fmla="*/ 8515048 w 8515048"/>
              <a:gd name="connsiteY2" fmla="*/ 38364 h 1427538"/>
              <a:gd name="connsiteX3" fmla="*/ 8515048 w 8515048"/>
              <a:gd name="connsiteY3" fmla="*/ 1427538 h 1427538"/>
              <a:gd name="connsiteX4" fmla="*/ 12095 w 8515048"/>
              <a:gd name="connsiteY4" fmla="*/ 1427538 h 1427538"/>
              <a:gd name="connsiteX5" fmla="*/ 0 w 8515048"/>
              <a:gd name="connsiteY5" fmla="*/ 12094 h 1427538"/>
              <a:gd name="connsiteX0" fmla="*/ 0 w 8515048"/>
              <a:gd name="connsiteY0" fmla="*/ 12094 h 1427538"/>
              <a:gd name="connsiteX1" fmla="*/ 4100286 w 8515048"/>
              <a:gd name="connsiteY1" fmla="*/ 0 h 1427538"/>
              <a:gd name="connsiteX2" fmla="*/ 8515048 w 8515048"/>
              <a:gd name="connsiteY2" fmla="*/ 4723 h 1427538"/>
              <a:gd name="connsiteX3" fmla="*/ 8515048 w 8515048"/>
              <a:gd name="connsiteY3" fmla="*/ 1427538 h 1427538"/>
              <a:gd name="connsiteX4" fmla="*/ 12095 w 8515048"/>
              <a:gd name="connsiteY4" fmla="*/ 1427538 h 1427538"/>
              <a:gd name="connsiteX5" fmla="*/ 0 w 8515048"/>
              <a:gd name="connsiteY5" fmla="*/ 12094 h 1427538"/>
              <a:gd name="connsiteX0" fmla="*/ 0 w 8515048"/>
              <a:gd name="connsiteY0" fmla="*/ 7371 h 1422815"/>
              <a:gd name="connsiteX1" fmla="*/ 4100286 w 8515048"/>
              <a:gd name="connsiteY1" fmla="*/ 20507 h 1422815"/>
              <a:gd name="connsiteX2" fmla="*/ 8515048 w 8515048"/>
              <a:gd name="connsiteY2" fmla="*/ 0 h 1422815"/>
              <a:gd name="connsiteX3" fmla="*/ 8515048 w 8515048"/>
              <a:gd name="connsiteY3" fmla="*/ 1422815 h 1422815"/>
              <a:gd name="connsiteX4" fmla="*/ 12095 w 8515048"/>
              <a:gd name="connsiteY4" fmla="*/ 1422815 h 1422815"/>
              <a:gd name="connsiteX5" fmla="*/ 0 w 8515048"/>
              <a:gd name="connsiteY5" fmla="*/ 7371 h 1422815"/>
              <a:gd name="connsiteX0" fmla="*/ 0 w 8515048"/>
              <a:gd name="connsiteY0" fmla="*/ 7371 h 1422815"/>
              <a:gd name="connsiteX1" fmla="*/ 4100286 w 8515048"/>
              <a:gd name="connsiteY1" fmla="*/ 20507 h 1422815"/>
              <a:gd name="connsiteX2" fmla="*/ 8515048 w 8515048"/>
              <a:gd name="connsiteY2" fmla="*/ 0 h 1422815"/>
              <a:gd name="connsiteX3" fmla="*/ 8515048 w 8515048"/>
              <a:gd name="connsiteY3" fmla="*/ 1422815 h 1422815"/>
              <a:gd name="connsiteX4" fmla="*/ 12095 w 8515048"/>
              <a:gd name="connsiteY4" fmla="*/ 1422815 h 1422815"/>
              <a:gd name="connsiteX5" fmla="*/ 0 w 8515048"/>
              <a:gd name="connsiteY5" fmla="*/ 7371 h 1422815"/>
              <a:gd name="connsiteX0" fmla="*/ 0 w 8515048"/>
              <a:gd name="connsiteY0" fmla="*/ 21988 h 1437432"/>
              <a:gd name="connsiteX1" fmla="*/ 4100286 w 8515048"/>
              <a:gd name="connsiteY1" fmla="*/ 35124 h 1437432"/>
              <a:gd name="connsiteX2" fmla="*/ 6954763 w 8515048"/>
              <a:gd name="connsiteY2" fmla="*/ 0 h 1437432"/>
              <a:gd name="connsiteX3" fmla="*/ 8515048 w 8515048"/>
              <a:gd name="connsiteY3" fmla="*/ 14617 h 1437432"/>
              <a:gd name="connsiteX4" fmla="*/ 8515048 w 8515048"/>
              <a:gd name="connsiteY4" fmla="*/ 1437432 h 1437432"/>
              <a:gd name="connsiteX5" fmla="*/ 12095 w 8515048"/>
              <a:gd name="connsiteY5" fmla="*/ 1437432 h 1437432"/>
              <a:gd name="connsiteX6" fmla="*/ 0 w 8515048"/>
              <a:gd name="connsiteY6" fmla="*/ 21988 h 1437432"/>
              <a:gd name="connsiteX0" fmla="*/ 0 w 8515048"/>
              <a:gd name="connsiteY0" fmla="*/ 14679 h 1430123"/>
              <a:gd name="connsiteX1" fmla="*/ 4100286 w 8515048"/>
              <a:gd name="connsiteY1" fmla="*/ 27815 h 1430123"/>
              <a:gd name="connsiteX2" fmla="*/ 6954763 w 8515048"/>
              <a:gd name="connsiteY2" fmla="*/ 0 h 1430123"/>
              <a:gd name="connsiteX3" fmla="*/ 8515048 w 8515048"/>
              <a:gd name="connsiteY3" fmla="*/ 7308 h 1430123"/>
              <a:gd name="connsiteX4" fmla="*/ 8515048 w 8515048"/>
              <a:gd name="connsiteY4" fmla="*/ 1430123 h 1430123"/>
              <a:gd name="connsiteX5" fmla="*/ 12095 w 8515048"/>
              <a:gd name="connsiteY5" fmla="*/ 1430123 h 1430123"/>
              <a:gd name="connsiteX6" fmla="*/ 0 w 8515048"/>
              <a:gd name="connsiteY6" fmla="*/ 14679 h 1430123"/>
              <a:gd name="connsiteX0" fmla="*/ 0 w 8515048"/>
              <a:gd name="connsiteY0" fmla="*/ 14679 h 1430123"/>
              <a:gd name="connsiteX1" fmla="*/ 4100286 w 8515048"/>
              <a:gd name="connsiteY1" fmla="*/ 5888 h 1430123"/>
              <a:gd name="connsiteX2" fmla="*/ 6954763 w 8515048"/>
              <a:gd name="connsiteY2" fmla="*/ 0 h 1430123"/>
              <a:gd name="connsiteX3" fmla="*/ 8515048 w 8515048"/>
              <a:gd name="connsiteY3" fmla="*/ 7308 h 1430123"/>
              <a:gd name="connsiteX4" fmla="*/ 8515048 w 8515048"/>
              <a:gd name="connsiteY4" fmla="*/ 1430123 h 1430123"/>
              <a:gd name="connsiteX5" fmla="*/ 12095 w 8515048"/>
              <a:gd name="connsiteY5" fmla="*/ 1430123 h 1430123"/>
              <a:gd name="connsiteX6" fmla="*/ 0 w 8515048"/>
              <a:gd name="connsiteY6" fmla="*/ 14679 h 143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5048" h="1430123">
                <a:moveTo>
                  <a:pt x="0" y="14679"/>
                </a:moveTo>
                <a:lnTo>
                  <a:pt x="4100286" y="5888"/>
                </a:lnTo>
                <a:lnTo>
                  <a:pt x="6954763" y="0"/>
                </a:lnTo>
                <a:lnTo>
                  <a:pt x="8515048" y="7308"/>
                </a:lnTo>
                <a:lnTo>
                  <a:pt x="8515048" y="1430123"/>
                </a:lnTo>
                <a:lnTo>
                  <a:pt x="12095" y="1430123"/>
                </a:lnTo>
                <a:lnTo>
                  <a:pt x="0" y="14679"/>
                </a:lnTo>
                <a:close/>
              </a:path>
            </a:pathLst>
          </a:custGeom>
          <a:solidFill>
            <a:schemeClr val="accent1">
              <a:lumMod val="60000"/>
              <a:lumOff val="40000"/>
            </a:schemeClr>
          </a:solidFill>
        </p:spPr>
        <p:txBody>
          <a:bodyPr wrap="square" tIns="320040" bIns="594360" rtlCol="0">
            <a:spAutoFit/>
          </a:bodyPr>
          <a:lstStyle/>
          <a:p>
            <a:pPr algn="ctr"/>
            <a:r>
              <a:rPr lang="en-US" dirty="0" smtClean="0">
                <a:solidFill>
                  <a:srgbClr val="3366FF"/>
                </a:solidFill>
                <a:hlinkClick r:id="rId2"/>
              </a:rPr>
              <a:t>Janet Hale’s Overview  </a:t>
            </a:r>
            <a:endParaRPr lang="en-US" dirty="0" smtClean="0">
              <a:solidFill>
                <a:srgbClr val="3366FF"/>
              </a:solidFill>
            </a:endParaRPr>
          </a:p>
          <a:p>
            <a:pPr algn="ctr"/>
            <a:endParaRPr lang="en-US" dirty="0">
              <a:solidFill>
                <a:srgbClr val="3366FF"/>
              </a:solidFill>
            </a:endParaRPr>
          </a:p>
          <a:p>
            <a:pPr algn="ctr"/>
            <a:r>
              <a:rPr lang="en-US" dirty="0" smtClean="0">
                <a:solidFill>
                  <a:srgbClr val="3366FF"/>
                </a:solidFill>
                <a:hlinkClick r:id="rId3"/>
              </a:rPr>
              <a:t>Janet Hayes Jacobs Explains the Phases</a:t>
            </a:r>
            <a:endParaRPr lang="en-US" dirty="0" smtClean="0">
              <a:solidFill>
                <a:srgbClr val="3366FF"/>
              </a:solidFill>
            </a:endParaRPr>
          </a:p>
          <a:p>
            <a:pPr algn="ctr"/>
            <a:endParaRPr lang="en-US" dirty="0">
              <a:solidFill>
                <a:srgbClr val="3366FF"/>
              </a:solidFill>
            </a:endParaRPr>
          </a:p>
          <a:p>
            <a:pPr algn="ctr"/>
            <a:r>
              <a:rPr lang="en-US" dirty="0" smtClean="0">
                <a:solidFill>
                  <a:srgbClr val="3366FF"/>
                </a:solidFill>
                <a:hlinkClick r:id="rId4"/>
              </a:rPr>
              <a:t>AALH: Maps and the Search for the Buried Treasure of Assessment</a:t>
            </a:r>
            <a:endParaRPr lang="en-US" dirty="0">
              <a:solidFill>
                <a:srgbClr val="3366FF"/>
              </a:solidFill>
            </a:endParaRPr>
          </a:p>
        </p:txBody>
      </p:sp>
      <p:sp>
        <p:nvSpPr>
          <p:cNvPr id="5" name="TextBox 4"/>
          <p:cNvSpPr txBox="1"/>
          <p:nvPr/>
        </p:nvSpPr>
        <p:spPr>
          <a:xfrm>
            <a:off x="278189" y="1161143"/>
            <a:ext cx="8502953" cy="2585323"/>
          </a:xfrm>
          <a:prstGeom prst="rect">
            <a:avLst/>
          </a:prstGeom>
          <a:noFill/>
        </p:spPr>
        <p:txBody>
          <a:bodyPr wrap="square" rtlCol="0">
            <a:spAutoFit/>
          </a:bodyPr>
          <a:lstStyle/>
          <a:p>
            <a:r>
              <a:rPr lang="en-US" dirty="0" smtClean="0">
                <a:latin typeface="Bradley Hand"/>
              </a:rPr>
              <a:t>I like to think of curriculum mapping as </a:t>
            </a:r>
            <a:r>
              <a:rPr lang="en-US" dirty="0" smtClean="0">
                <a:ln>
                  <a:solidFill>
                    <a:srgbClr val="3366FF"/>
                  </a:solidFill>
                </a:ln>
                <a:latin typeface="Bradley Hand"/>
              </a:rPr>
              <a:t>a continual process </a:t>
            </a:r>
            <a:r>
              <a:rPr lang="en-US" dirty="0" smtClean="0">
                <a:latin typeface="Bradley Hand"/>
              </a:rPr>
              <a:t>of recording where students, teachers, and administrators have been, where they are going, and the steps they plan to take to get there.  It is a </a:t>
            </a:r>
            <a:r>
              <a:rPr lang="en-US" dirty="0" smtClean="0">
                <a:ln>
                  <a:solidFill>
                    <a:srgbClr val="3366FF"/>
                  </a:solidFill>
                </a:ln>
                <a:latin typeface="Bradley Hand"/>
              </a:rPr>
              <a:t>long-term, collaborative effort </a:t>
            </a:r>
            <a:r>
              <a:rPr lang="en-US" dirty="0" smtClean="0">
                <a:latin typeface="Bradley Hand"/>
              </a:rPr>
              <a:t>and there are </a:t>
            </a:r>
            <a:r>
              <a:rPr lang="en-US" dirty="0" smtClean="0">
                <a:ln>
                  <a:solidFill>
                    <a:srgbClr val="3366FF"/>
                  </a:solidFill>
                </a:ln>
                <a:latin typeface="Bradley Hand"/>
              </a:rPr>
              <a:t>many levels</a:t>
            </a:r>
            <a:r>
              <a:rPr lang="en-US" dirty="0" smtClean="0">
                <a:latin typeface="Bradley Hand"/>
              </a:rPr>
              <a:t> of mapping.  The </a:t>
            </a:r>
            <a:r>
              <a:rPr lang="en-US" dirty="0" smtClean="0">
                <a:ln>
                  <a:solidFill>
                    <a:srgbClr val="3366FF"/>
                  </a:solidFill>
                </a:ln>
                <a:latin typeface="Bradley Hand"/>
              </a:rPr>
              <a:t>mapping helps to objectively evaluate </a:t>
            </a:r>
            <a:r>
              <a:rPr lang="en-US" dirty="0" smtClean="0">
                <a:latin typeface="Bradley Hand"/>
              </a:rPr>
              <a:t>the value and effectiveness of districts, schools, programs, and courses, and it helps new members transition in and out of the system because they can see what’s been done before their arrival.  As a teacher, though I use the national, state, regional and district mapping information, and may also help in the planning at the broader levels, I focus on mapping what goes on in my classroom.</a:t>
            </a:r>
            <a:endParaRPr lang="en-US" dirty="0">
              <a:latin typeface="Bradley Hand"/>
            </a:endParaRPr>
          </a:p>
        </p:txBody>
      </p:sp>
    </p:spTree>
    <p:extLst>
      <p:ext uri="{BB962C8B-B14F-4D97-AF65-F5344CB8AC3E}">
        <p14:creationId xmlns:p14="http://schemas.microsoft.com/office/powerpoint/2010/main" val="2312719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from the Literacy Network:</a:t>
            </a:r>
            <a:endParaRPr lang="en-US" dirty="0"/>
          </a:p>
        </p:txBody>
      </p:sp>
      <p:sp>
        <p:nvSpPr>
          <p:cNvPr id="3" name="Rectangle 2"/>
          <p:cNvSpPr/>
          <p:nvPr/>
        </p:nvSpPr>
        <p:spPr>
          <a:xfrm>
            <a:off x="301752" y="-356651"/>
            <a:ext cx="8534400" cy="6663363"/>
          </a:xfrm>
          <a:prstGeom prst="rect">
            <a:avLst/>
          </a:prstGeom>
        </p:spPr>
        <p:txBody>
          <a:bodyPr wrap="square" tIns="1645920">
            <a:spAutoFit/>
          </a:bodyPr>
          <a:lstStyle/>
          <a:p>
            <a:pPr marL="342900" indent="-342900">
              <a:buFont typeface="Arial"/>
              <a:buChar char="•"/>
            </a:pPr>
            <a:endParaRPr lang="en-US" sz="1600" dirty="0" smtClean="0"/>
          </a:p>
          <a:p>
            <a:pPr marL="342900" indent="-342900">
              <a:buFont typeface="Arial"/>
              <a:buChar char="•"/>
            </a:pPr>
            <a:r>
              <a:rPr lang="en-US" sz="1600" dirty="0" smtClean="0"/>
              <a:t>Wisconsin </a:t>
            </a:r>
            <a:r>
              <a:rPr lang="en-US" sz="1600" dirty="0"/>
              <a:t>has the second highest high school graduation rate in the country for whites. In contrast, Wisconsin has the worst graduation rate (50th out of 50 states) for African </a:t>
            </a:r>
            <a:r>
              <a:rPr lang="en-US" sz="1600" dirty="0" smtClean="0"/>
              <a:t>Americans. </a:t>
            </a:r>
            <a:r>
              <a:rPr lang="en-US" sz="1600" dirty="0"/>
              <a:t>(Center on </a:t>
            </a:r>
            <a:r>
              <a:rPr lang="en-US" sz="1600" dirty="0" smtClean="0"/>
              <a:t>Wisconsin Strategy</a:t>
            </a:r>
            <a:r>
              <a:rPr lang="en-US" sz="1600" dirty="0"/>
              <a:t>, 2002</a:t>
            </a:r>
            <a:r>
              <a:rPr lang="en-US" sz="1600" dirty="0" smtClean="0"/>
              <a:t>)</a:t>
            </a:r>
          </a:p>
          <a:p>
            <a:endParaRPr lang="en-US" sz="1600" dirty="0"/>
          </a:p>
          <a:p>
            <a:pPr marL="285750" indent="-285750">
              <a:buFont typeface="Arial"/>
              <a:buChar char="•"/>
            </a:pPr>
            <a:r>
              <a:rPr lang="en-US" sz="1600" dirty="0"/>
              <a:t>In Dane county, more than 17,000 residents lack the functional literacy skills needed to read a letter from their children's teachers, a label in a grocery store, or instructions from a doctor. (US Census 2000 and the National Adult Literacy Survey 1992</a:t>
            </a:r>
            <a:r>
              <a:rPr lang="en-US" sz="1600" dirty="0" smtClean="0"/>
              <a:t>)</a:t>
            </a:r>
          </a:p>
          <a:p>
            <a:endParaRPr lang="en-US" sz="1600" dirty="0" smtClean="0"/>
          </a:p>
          <a:p>
            <a:pPr marL="285750" indent="-285750">
              <a:buFont typeface="Arial"/>
              <a:buChar char="•"/>
            </a:pPr>
            <a:r>
              <a:rPr lang="en-US" sz="1600" dirty="0" smtClean="0"/>
              <a:t>In </a:t>
            </a:r>
            <a:r>
              <a:rPr lang="en-US" sz="1600" dirty="0"/>
              <a:t>a national study, more than 65% of welfare recipients who had or attained a high school diploma left welfare and became self-sufficient within two years. (National Institute for Literacy, </a:t>
            </a:r>
            <a:r>
              <a:rPr lang="en-US" sz="1600" dirty="0" smtClean="0"/>
              <a:t>1998)</a:t>
            </a:r>
          </a:p>
          <a:p>
            <a:endParaRPr lang="en-US" sz="1600" dirty="0"/>
          </a:p>
          <a:p>
            <a:pPr marL="285750" indent="-285750">
              <a:buFont typeface="Arial"/>
              <a:buChar char="•"/>
            </a:pPr>
            <a:r>
              <a:rPr lang="en-US" sz="1600" dirty="0" smtClean="0"/>
              <a:t>Approximately </a:t>
            </a:r>
            <a:r>
              <a:rPr lang="en-US" sz="1600" dirty="0"/>
              <a:t>1 million Wisconsin adults qualify for adult literacy and English language services, but only 50,000 (or approximately 5%) of adults in need of services are currently receiving them. (US Census and the National Adult Literacy survey 1992</a:t>
            </a:r>
            <a:r>
              <a:rPr lang="en-US" sz="1600" dirty="0" smtClean="0"/>
              <a:t>)</a:t>
            </a:r>
          </a:p>
          <a:p>
            <a:endParaRPr lang="en-US" sz="1600" dirty="0"/>
          </a:p>
          <a:p>
            <a:pPr marL="285750" indent="-285750">
              <a:buFont typeface="Arial"/>
              <a:buChar char="•"/>
            </a:pPr>
            <a:r>
              <a:rPr lang="en-US" sz="1600" dirty="0" smtClean="0"/>
              <a:t>18.93</a:t>
            </a:r>
            <a:r>
              <a:rPr lang="en-US" sz="1600" dirty="0"/>
              <a:t>%, or 785,682 Wisconsin Adults, age 16 and older, are not enrolled </a:t>
            </a:r>
            <a:r>
              <a:rPr lang="en-US" sz="1600" dirty="0" smtClean="0"/>
              <a:t>in school </a:t>
            </a:r>
            <a:r>
              <a:rPr lang="en-US" sz="1600" dirty="0"/>
              <a:t>and do not have a high school diploma.</a:t>
            </a:r>
          </a:p>
          <a:p>
            <a:endParaRPr lang="en-US" dirty="0"/>
          </a:p>
        </p:txBody>
      </p:sp>
    </p:spTree>
    <p:extLst>
      <p:ext uri="{BB962C8B-B14F-4D97-AF65-F5344CB8AC3E}">
        <p14:creationId xmlns:p14="http://schemas.microsoft.com/office/powerpoint/2010/main" val="20291212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from the JCLC</a:t>
            </a:r>
            <a:endParaRPr lang="en-US" dirty="0"/>
          </a:p>
        </p:txBody>
      </p:sp>
      <p:pic>
        <p:nvPicPr>
          <p:cNvPr id="4" name="Picture 3"/>
          <p:cNvPicPr>
            <a:picLocks noChangeAspect="1"/>
          </p:cNvPicPr>
          <p:nvPr/>
        </p:nvPicPr>
        <p:blipFill>
          <a:blip r:embed="rId2"/>
          <a:stretch>
            <a:fillRect/>
          </a:stretch>
        </p:blipFill>
        <p:spPr>
          <a:xfrm>
            <a:off x="384048" y="1280160"/>
            <a:ext cx="8333619" cy="2611056"/>
          </a:xfrm>
          <a:prstGeom prst="rect">
            <a:avLst/>
          </a:prstGeom>
        </p:spPr>
      </p:pic>
      <p:sp>
        <p:nvSpPr>
          <p:cNvPr id="5" name="Rectangle 4"/>
          <p:cNvSpPr/>
          <p:nvPr/>
        </p:nvSpPr>
        <p:spPr>
          <a:xfrm>
            <a:off x="665237" y="1859340"/>
            <a:ext cx="8297333" cy="4515082"/>
          </a:xfrm>
          <a:prstGeom prst="rect">
            <a:avLst/>
          </a:prstGeom>
        </p:spPr>
        <p:txBody>
          <a:bodyPr wrap="square" tIns="2331720">
            <a:spAutoFit/>
          </a:bodyPr>
          <a:lstStyle/>
          <a:p>
            <a:pPr>
              <a:lnSpc>
                <a:spcPct val="90000"/>
              </a:lnSpc>
            </a:pPr>
            <a:r>
              <a:rPr lang="en-US" dirty="0"/>
              <a:t>Increasing the number of workers with high school diplomas results in</a:t>
            </a:r>
            <a:r>
              <a:rPr lang="en-US" dirty="0" smtClean="0"/>
              <a:t>:</a:t>
            </a:r>
            <a:endParaRPr lang="en-US" dirty="0"/>
          </a:p>
          <a:p>
            <a:pPr marL="742950" lvl="1" indent="-285750">
              <a:buFont typeface="Wingdings" charset="2"/>
              <a:buChar char="§"/>
            </a:pPr>
            <a:r>
              <a:rPr lang="en-US" dirty="0"/>
              <a:t>    </a:t>
            </a:r>
            <a:r>
              <a:rPr lang="en-US" sz="1600" dirty="0" smtClean="0"/>
              <a:t>Increased </a:t>
            </a:r>
            <a:r>
              <a:rPr lang="en-US" sz="1600" dirty="0"/>
              <a:t>productivity</a:t>
            </a:r>
          </a:p>
          <a:p>
            <a:pPr marL="742950" lvl="1" indent="-285750">
              <a:buFont typeface="Wingdings" charset="2"/>
              <a:buChar char="§"/>
            </a:pPr>
            <a:r>
              <a:rPr lang="en-US" sz="1600" dirty="0"/>
              <a:t>     Lower unemployment</a:t>
            </a:r>
          </a:p>
          <a:p>
            <a:pPr marL="742950" lvl="1" indent="-285750">
              <a:buFont typeface="Wingdings" charset="2"/>
              <a:buChar char="§"/>
            </a:pPr>
            <a:r>
              <a:rPr lang="en-US" sz="1600" dirty="0"/>
              <a:t>     Increased tax base</a:t>
            </a:r>
          </a:p>
          <a:p>
            <a:pPr marL="742950" lvl="1" indent="-285750">
              <a:buFont typeface="Wingdings" charset="2"/>
              <a:buChar char="§"/>
            </a:pPr>
            <a:r>
              <a:rPr lang="en-US" sz="1600" dirty="0"/>
              <a:t>     Reduced crime rates</a:t>
            </a:r>
          </a:p>
          <a:p>
            <a:pPr marL="742950" lvl="1" indent="-285750">
              <a:buFont typeface="Wingdings" charset="2"/>
              <a:buChar char="§"/>
            </a:pPr>
            <a:r>
              <a:rPr lang="en-US" sz="1600" dirty="0"/>
              <a:t>     Improved health</a:t>
            </a:r>
          </a:p>
          <a:p>
            <a:pPr marL="742950" lvl="1" indent="-285750">
              <a:buFont typeface="Wingdings" charset="2"/>
              <a:buChar char="§"/>
            </a:pPr>
            <a:r>
              <a:rPr lang="en-US" sz="1600" dirty="0"/>
              <a:t>     More opportunities to pursue higher education</a:t>
            </a:r>
          </a:p>
          <a:p>
            <a:pPr marL="742950" lvl="1" indent="-285750">
              <a:buFont typeface="Wingdings" charset="2"/>
              <a:buChar char="§"/>
            </a:pPr>
            <a:r>
              <a:rPr lang="en-US" sz="1600" dirty="0"/>
              <a:t>     Increased community involvement</a:t>
            </a:r>
          </a:p>
        </p:txBody>
      </p:sp>
    </p:spTree>
    <p:extLst>
      <p:ext uri="{BB962C8B-B14F-4D97-AF65-F5344CB8AC3E}">
        <p14:creationId xmlns:p14="http://schemas.microsoft.com/office/powerpoint/2010/main" val="2957919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JCLC Mission &amp; Vision</a:t>
            </a:r>
            <a:endParaRPr lang="en-US" dirty="0"/>
          </a:p>
        </p:txBody>
      </p:sp>
      <p:sp>
        <p:nvSpPr>
          <p:cNvPr id="3" name="TextBox 2"/>
          <p:cNvSpPr txBox="1"/>
          <p:nvPr/>
        </p:nvSpPr>
        <p:spPr>
          <a:xfrm>
            <a:off x="301752" y="1463524"/>
            <a:ext cx="8534399" cy="4907498"/>
          </a:xfrm>
          <a:prstGeom prst="rect">
            <a:avLst/>
          </a:prstGeom>
          <a:noFill/>
        </p:spPr>
        <p:txBody>
          <a:bodyPr wrap="square" rtlCol="0">
            <a:spAutoFit/>
          </a:bodyPr>
          <a:lstStyle/>
          <a:p>
            <a:r>
              <a:rPr lang="en-US" dirty="0" smtClean="0"/>
              <a:t>The </a:t>
            </a:r>
            <a:r>
              <a:rPr lang="en-US" dirty="0"/>
              <a:t>mission of the JCLC is to develop a better community through literacy. </a:t>
            </a:r>
          </a:p>
          <a:p>
            <a:endParaRPr lang="en-US" dirty="0"/>
          </a:p>
          <a:p>
            <a:r>
              <a:rPr lang="en-US" dirty="0"/>
              <a:t>It is our vision to help learners defeat literacy challenges and overcome the barriers to becoming more literate, confident and engaged to the best of their ability in their homes, communities and places of work.</a:t>
            </a:r>
          </a:p>
          <a:p>
            <a:endParaRPr lang="en-US" dirty="0"/>
          </a:p>
          <a:p>
            <a:r>
              <a:rPr lang="en-US" dirty="0"/>
              <a:t>We believe</a:t>
            </a:r>
            <a:r>
              <a:rPr lang="en-US" dirty="0" smtClean="0"/>
              <a:t>:</a:t>
            </a:r>
          </a:p>
          <a:p>
            <a:endParaRPr lang="en-US" dirty="0"/>
          </a:p>
          <a:p>
            <a:pPr marL="285750" indent="-285750">
              <a:buFont typeface="Wingdings" charset="2"/>
              <a:buChar char="v"/>
            </a:pPr>
            <a:r>
              <a:rPr lang="en-US" dirty="0" smtClean="0"/>
              <a:t>Strong</a:t>
            </a:r>
            <a:r>
              <a:rPr lang="en-US" dirty="0"/>
              <a:t>, viable communities are those comprised of people who are literate, </a:t>
            </a:r>
            <a:r>
              <a:rPr lang="en-US" dirty="0" smtClean="0"/>
              <a:t>   have </a:t>
            </a:r>
            <a:r>
              <a:rPr lang="en-US" dirty="0"/>
              <a:t>good communication skills, are adequately trained in employment skills, possess cross-cultural competency, and have an understanding of their community and its services</a:t>
            </a:r>
            <a:r>
              <a:rPr lang="en-US" dirty="0" smtClean="0"/>
              <a:t>.</a:t>
            </a:r>
          </a:p>
          <a:p>
            <a:endParaRPr lang="en-US" dirty="0"/>
          </a:p>
          <a:p>
            <a:pPr marL="285750" indent="-285750">
              <a:lnSpc>
                <a:spcPct val="110000"/>
              </a:lnSpc>
              <a:buFont typeface="Wingdings" charset="2"/>
              <a:buChar char="v"/>
            </a:pPr>
            <a:r>
              <a:rPr lang="en-US" dirty="0" smtClean="0"/>
              <a:t>Each </a:t>
            </a:r>
            <a:r>
              <a:rPr lang="en-US" dirty="0"/>
              <a:t>individual holds responsibility for his or her learning</a:t>
            </a:r>
            <a:r>
              <a:rPr lang="en-US" dirty="0" smtClean="0"/>
              <a:t>.</a:t>
            </a:r>
          </a:p>
          <a:p>
            <a:pPr>
              <a:lnSpc>
                <a:spcPct val="110000"/>
              </a:lnSpc>
            </a:pPr>
            <a:endParaRPr lang="en-US" dirty="0"/>
          </a:p>
          <a:p>
            <a:pPr marL="285750" indent="-285750">
              <a:lnSpc>
                <a:spcPct val="110000"/>
              </a:lnSpc>
              <a:buFont typeface="Wingdings" charset="2"/>
              <a:buChar char="v"/>
            </a:pPr>
            <a:r>
              <a:rPr lang="en-US" dirty="0" smtClean="0"/>
              <a:t>Volunteerism </a:t>
            </a:r>
            <a:r>
              <a:rPr lang="en-US" dirty="0"/>
              <a:t>is a core community value, and cost-effective, quality services can be provided through well-trained and supported volunteers.</a:t>
            </a:r>
          </a:p>
        </p:txBody>
      </p:sp>
    </p:spTree>
    <p:extLst>
      <p:ext uri="{BB962C8B-B14F-4D97-AF65-F5344CB8AC3E}">
        <p14:creationId xmlns:p14="http://schemas.microsoft.com/office/powerpoint/2010/main" val="739405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1046295"/>
              </p:ext>
            </p:extLst>
          </p:nvPr>
        </p:nvGraphicFramePr>
        <p:xfrm>
          <a:off x="135466" y="1156733"/>
          <a:ext cx="8778723" cy="6857999"/>
        </p:xfrm>
        <a:graphic>
          <a:graphicData uri="http://schemas.openxmlformats.org/drawingml/2006/table">
            <a:tbl>
              <a:tblPr firstRow="1" bandRow="1">
                <a:tableStyleId>{5C22544A-7EE6-4342-B048-85BDC9FD1C3A}</a:tableStyleId>
              </a:tblPr>
              <a:tblGrid>
                <a:gridCol w="1600826"/>
                <a:gridCol w="1738532"/>
                <a:gridCol w="1635252"/>
                <a:gridCol w="1893450"/>
                <a:gridCol w="1910663"/>
              </a:tblGrid>
              <a:tr h="303574">
                <a:tc>
                  <a:txBody>
                    <a:bodyPr/>
                    <a:lstStyle/>
                    <a:p>
                      <a:endParaRPr lang="en-US" dirty="0"/>
                    </a:p>
                  </a:txBody>
                  <a:tcPr/>
                </a:tc>
                <a:tc>
                  <a:txBody>
                    <a:bodyPr/>
                    <a:lstStyle/>
                    <a:p>
                      <a:r>
                        <a:rPr lang="en-US" dirty="0" smtClean="0"/>
                        <a:t>September</a:t>
                      </a:r>
                      <a:endParaRPr lang="en-US" dirty="0"/>
                    </a:p>
                  </a:txBody>
                  <a:tcPr/>
                </a:tc>
                <a:tc>
                  <a:txBody>
                    <a:bodyPr/>
                    <a:lstStyle/>
                    <a:p>
                      <a:r>
                        <a:rPr lang="en-US" dirty="0" smtClean="0"/>
                        <a:t>October</a:t>
                      </a:r>
                      <a:endParaRPr lang="en-US" dirty="0"/>
                    </a:p>
                  </a:txBody>
                  <a:tcPr/>
                </a:tc>
                <a:tc>
                  <a:txBody>
                    <a:bodyPr/>
                    <a:lstStyle/>
                    <a:p>
                      <a:r>
                        <a:rPr lang="en-US" dirty="0" smtClean="0"/>
                        <a:t>November</a:t>
                      </a:r>
                      <a:endParaRPr lang="en-US" dirty="0"/>
                    </a:p>
                  </a:txBody>
                  <a:tcPr/>
                </a:tc>
                <a:tc>
                  <a:txBody>
                    <a:bodyPr/>
                    <a:lstStyle/>
                    <a:p>
                      <a:r>
                        <a:rPr lang="en-US" dirty="0" smtClean="0"/>
                        <a:t>December</a:t>
                      </a:r>
                      <a:endParaRPr lang="en-US" dirty="0"/>
                    </a:p>
                  </a:txBody>
                  <a:tcPr/>
                </a:tc>
              </a:tr>
              <a:tr h="1197663">
                <a:tc>
                  <a:txBody>
                    <a:bodyPr/>
                    <a:lstStyle/>
                    <a:p>
                      <a:r>
                        <a:rPr lang="en-US" dirty="0" smtClean="0"/>
                        <a:t>Content</a:t>
                      </a:r>
                    </a:p>
                    <a:p>
                      <a:endParaRPr lang="en-US" dirty="0" smtClean="0"/>
                    </a:p>
                    <a:p>
                      <a:endParaRPr lang="en-US" dirty="0"/>
                    </a:p>
                  </a:txBody>
                  <a:tcPr/>
                </a:tc>
                <a:tc>
                  <a:txBody>
                    <a:bodyPr/>
                    <a:lstStyle/>
                    <a:p>
                      <a:r>
                        <a:rPr lang="en-US" dirty="0" smtClean="0"/>
                        <a:t>Unit 10</a:t>
                      </a:r>
                      <a:endParaRPr lang="en-US" dirty="0"/>
                    </a:p>
                  </a:txBody>
                  <a:tcPr/>
                </a:tc>
                <a:tc>
                  <a:txBody>
                    <a:bodyPr/>
                    <a:lstStyle/>
                    <a:p>
                      <a:r>
                        <a:rPr lang="en-US" dirty="0" smtClean="0"/>
                        <a:t>Jobs</a:t>
                      </a:r>
                      <a:r>
                        <a:rPr lang="en-US" baseline="0" dirty="0" smtClean="0"/>
                        <a:t> &amp; Skills</a:t>
                      </a:r>
                      <a:r>
                        <a:rPr lang="en-US" dirty="0" smtClean="0"/>
                        <a:t> theme situation &amp; vocabulary;</a:t>
                      </a:r>
                      <a:r>
                        <a:rPr lang="en-US" baseline="0" dirty="0" smtClean="0"/>
                        <a:t> simple past</a:t>
                      </a:r>
                      <a:endParaRPr lang="en-US" dirty="0"/>
                    </a:p>
                  </a:txBody>
                  <a:tcPr/>
                </a:tc>
                <a:tc>
                  <a:txBody>
                    <a:bodyPr/>
                    <a:lstStyle/>
                    <a:p>
                      <a:endParaRPr lang="en-US" dirty="0"/>
                    </a:p>
                  </a:txBody>
                  <a:tcPr/>
                </a:tc>
                <a:tc>
                  <a:txBody>
                    <a:bodyPr/>
                    <a:lstStyle/>
                    <a:p>
                      <a:endParaRPr lang="en-US"/>
                    </a:p>
                  </a:txBody>
                  <a:tcPr/>
                </a:tc>
              </a:tr>
              <a:tr h="748539">
                <a:tc>
                  <a:txBody>
                    <a:bodyPr/>
                    <a:lstStyle/>
                    <a:p>
                      <a:r>
                        <a:rPr lang="en-US" dirty="0" smtClean="0"/>
                        <a:t>Skill</a:t>
                      </a:r>
                    </a:p>
                    <a:p>
                      <a:endParaRPr lang="en-US" dirty="0" smtClean="0"/>
                    </a:p>
                    <a:p>
                      <a:endParaRPr lang="en-US" dirty="0"/>
                    </a:p>
                  </a:txBody>
                  <a:tcPr/>
                </a:tc>
                <a:tc>
                  <a:txBody>
                    <a:bodyPr/>
                    <a:lstStyle/>
                    <a:p>
                      <a:endParaRPr lang="en-US"/>
                    </a:p>
                  </a:txBody>
                  <a:tcPr/>
                </a:tc>
                <a:tc>
                  <a:txBody>
                    <a:bodyPr/>
                    <a:lstStyle/>
                    <a:p>
                      <a:r>
                        <a:rPr lang="en-US" dirty="0" smtClean="0"/>
                        <a:t>Improving</a:t>
                      </a:r>
                      <a:r>
                        <a:rPr lang="en-US" baseline="0" dirty="0" smtClean="0"/>
                        <a:t> Vocabulary</a:t>
                      </a:r>
                      <a:endParaRPr lang="en-US" dirty="0"/>
                    </a:p>
                  </a:txBody>
                  <a:tcPr/>
                </a:tc>
                <a:tc>
                  <a:txBody>
                    <a:bodyPr/>
                    <a:lstStyle/>
                    <a:p>
                      <a:endParaRPr lang="en-US"/>
                    </a:p>
                  </a:txBody>
                  <a:tcPr/>
                </a:tc>
                <a:tc>
                  <a:txBody>
                    <a:bodyPr/>
                    <a:lstStyle/>
                    <a:p>
                      <a:endParaRPr lang="en-US"/>
                    </a:p>
                  </a:txBody>
                  <a:tcPr/>
                </a:tc>
              </a:tr>
              <a:tr h="748539">
                <a:tc>
                  <a:txBody>
                    <a:bodyPr/>
                    <a:lstStyle/>
                    <a:p>
                      <a:r>
                        <a:rPr lang="en-US" dirty="0" smtClean="0"/>
                        <a:t>Assessment</a:t>
                      </a:r>
                    </a:p>
                    <a:p>
                      <a:endParaRPr lang="en-US" dirty="0" smtClean="0"/>
                    </a:p>
                    <a:p>
                      <a:endParaRPr lang="en-US" dirty="0"/>
                    </a:p>
                  </a:txBody>
                  <a:tcPr/>
                </a:tc>
                <a:tc>
                  <a:txBody>
                    <a:bodyPr/>
                    <a:lstStyle/>
                    <a:p>
                      <a:endParaRPr lang="en-US"/>
                    </a:p>
                  </a:txBody>
                  <a:tcPr/>
                </a:tc>
                <a:tc>
                  <a:txBody>
                    <a:bodyPr/>
                    <a:lstStyle/>
                    <a:p>
                      <a:r>
                        <a:rPr lang="en-US" dirty="0" smtClean="0"/>
                        <a:t>Informal</a:t>
                      </a:r>
                    </a:p>
                    <a:p>
                      <a:endParaRPr lang="en-US" dirty="0" smtClean="0"/>
                    </a:p>
                    <a:p>
                      <a:r>
                        <a:rPr lang="en-US" dirty="0" smtClean="0"/>
                        <a:t>Teacher</a:t>
                      </a:r>
                    </a:p>
                    <a:p>
                      <a:r>
                        <a:rPr lang="en-US" dirty="0" smtClean="0"/>
                        <a:t>Observation</a:t>
                      </a:r>
                    </a:p>
                  </a:txBody>
                  <a:tcPr/>
                </a:tc>
                <a:tc>
                  <a:txBody>
                    <a:bodyPr/>
                    <a:lstStyle/>
                    <a:p>
                      <a:r>
                        <a:rPr lang="en-US" dirty="0" err="1" smtClean="0"/>
                        <a:t>Cals</a:t>
                      </a:r>
                      <a:r>
                        <a:rPr lang="en-US" baseline="0" dirty="0" smtClean="0"/>
                        <a:t> </a:t>
                      </a:r>
                      <a:r>
                        <a:rPr lang="en-US" baseline="0" dirty="0" smtClean="0"/>
                        <a:t>BEST </a:t>
                      </a:r>
                      <a:r>
                        <a:rPr lang="en-US" baseline="0" dirty="0" smtClean="0"/>
                        <a:t>Plus (Oral)</a:t>
                      </a:r>
                      <a:endParaRPr lang="en-US" dirty="0"/>
                    </a:p>
                  </a:txBody>
                  <a:tcPr/>
                </a:tc>
                <a:tc>
                  <a:txBody>
                    <a:bodyPr/>
                    <a:lstStyle/>
                    <a:p>
                      <a:r>
                        <a:rPr lang="en-US" dirty="0" err="1" smtClean="0"/>
                        <a:t>Cals</a:t>
                      </a:r>
                      <a:r>
                        <a:rPr lang="en-US" dirty="0" smtClean="0"/>
                        <a:t> BEST Plus</a:t>
                      </a:r>
                    </a:p>
                    <a:p>
                      <a:r>
                        <a:rPr lang="en-US" dirty="0" smtClean="0"/>
                        <a:t>(Written)</a:t>
                      </a:r>
                      <a:endParaRPr lang="en-US" dirty="0"/>
                    </a:p>
                  </a:txBody>
                  <a:tcPr/>
                </a:tc>
              </a:tr>
              <a:tr h="748539">
                <a:tc>
                  <a:txBody>
                    <a:bodyPr/>
                    <a:lstStyle/>
                    <a:p>
                      <a:r>
                        <a:rPr lang="en-US" dirty="0" smtClean="0"/>
                        <a:t>Technology</a:t>
                      </a:r>
                    </a:p>
                    <a:p>
                      <a:endParaRPr lang="en-US" dirty="0" smtClean="0"/>
                    </a:p>
                    <a:p>
                      <a:endParaRPr lang="en-US" dirty="0"/>
                    </a:p>
                  </a:txBody>
                  <a:tcPr/>
                </a:tc>
                <a:tc>
                  <a:txBody>
                    <a:bodyPr/>
                    <a:lstStyle/>
                    <a:p>
                      <a:endParaRPr lang="en-US"/>
                    </a:p>
                  </a:txBody>
                  <a:tcPr/>
                </a:tc>
                <a:tc>
                  <a:txBody>
                    <a:bodyPr/>
                    <a:lstStyle/>
                    <a:p>
                      <a:r>
                        <a:rPr lang="en-US" dirty="0" smtClean="0"/>
                        <a:t>White Board; </a:t>
                      </a:r>
                      <a:r>
                        <a:rPr lang="en-US" baseline="0" dirty="0" smtClean="0"/>
                        <a:t>Central PC; </a:t>
                      </a:r>
                      <a:r>
                        <a:rPr lang="en-US" baseline="0" smtClean="0"/>
                        <a:t>Overhead Projector</a:t>
                      </a:r>
                      <a:endParaRPr lang="en-US" dirty="0"/>
                    </a:p>
                  </a:txBody>
                  <a:tcPr/>
                </a:tc>
                <a:tc>
                  <a:txBody>
                    <a:bodyPr/>
                    <a:lstStyle/>
                    <a:p>
                      <a:endParaRPr lang="en-US"/>
                    </a:p>
                  </a:txBody>
                  <a:tcPr/>
                </a:tc>
                <a:tc>
                  <a:txBody>
                    <a:bodyPr/>
                    <a:lstStyle/>
                    <a:p>
                      <a:endParaRPr lang="en-US"/>
                    </a:p>
                  </a:txBody>
                  <a:tcPr/>
                </a:tc>
              </a:tr>
              <a:tr h="1422224">
                <a:tc>
                  <a:txBody>
                    <a:bodyPr/>
                    <a:lstStyle/>
                    <a:p>
                      <a:r>
                        <a:rPr lang="en-US" dirty="0" smtClean="0"/>
                        <a:t>Other</a:t>
                      </a:r>
                    </a:p>
                    <a:p>
                      <a:r>
                        <a:rPr lang="en-US" dirty="0" smtClean="0"/>
                        <a:t>Essential</a:t>
                      </a:r>
                    </a:p>
                    <a:p>
                      <a:r>
                        <a:rPr lang="en-US" dirty="0" smtClean="0"/>
                        <a:t>Questions</a:t>
                      </a:r>
                      <a:endParaRPr lang="en-US" dirty="0"/>
                    </a:p>
                  </a:txBody>
                  <a:tcPr/>
                </a:tc>
                <a:tc>
                  <a:txBody>
                    <a:bodyPr/>
                    <a:lstStyle/>
                    <a:p>
                      <a:endParaRPr lang="en-US" dirty="0"/>
                    </a:p>
                  </a:txBody>
                  <a:tcPr/>
                </a:tc>
                <a:tc>
                  <a:txBody>
                    <a:bodyPr/>
                    <a:lstStyle/>
                    <a:p>
                      <a:r>
                        <a:rPr lang="en-US" dirty="0" smtClean="0"/>
                        <a:t>What career goals do students</a:t>
                      </a:r>
                      <a:r>
                        <a:rPr lang="en-US" baseline="0" dirty="0" smtClean="0"/>
                        <a:t> have that better English would serve?</a:t>
                      </a:r>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829732" y="694267"/>
            <a:ext cx="7399868" cy="369332"/>
          </a:xfrm>
          <a:prstGeom prst="rect">
            <a:avLst/>
          </a:prstGeom>
          <a:noFill/>
        </p:spPr>
        <p:txBody>
          <a:bodyPr wrap="square" rtlCol="0">
            <a:spAutoFit/>
          </a:bodyPr>
          <a:lstStyle/>
          <a:p>
            <a:r>
              <a:rPr lang="en-US" dirty="0" smtClean="0"/>
              <a:t>Goals for Teaching ESL Intermediate at Schurz in Watertown for JCLC </a:t>
            </a:r>
            <a:endParaRPr lang="en-US" dirty="0"/>
          </a:p>
        </p:txBody>
      </p:sp>
      <p:sp>
        <p:nvSpPr>
          <p:cNvPr id="7" name="TextBox 6"/>
          <p:cNvSpPr txBox="1"/>
          <p:nvPr/>
        </p:nvSpPr>
        <p:spPr>
          <a:xfrm>
            <a:off x="3048000" y="241905"/>
            <a:ext cx="2588381" cy="461665"/>
          </a:xfrm>
          <a:prstGeom prst="rect">
            <a:avLst/>
          </a:prstGeom>
          <a:noFill/>
        </p:spPr>
        <p:txBody>
          <a:bodyPr wrap="square" rtlCol="0">
            <a:spAutoFit/>
          </a:bodyPr>
          <a:lstStyle/>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JCLC</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180509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50675243"/>
              </p:ext>
            </p:extLst>
          </p:nvPr>
        </p:nvGraphicFramePr>
        <p:xfrm>
          <a:off x="1657350" y="-603250"/>
          <a:ext cx="5829300" cy="8064500"/>
        </p:xfrm>
        <a:graphic>
          <a:graphicData uri="http://schemas.openxmlformats.org/presentationml/2006/ole">
            <mc:AlternateContent xmlns:mc="http://schemas.openxmlformats.org/markup-compatibility/2006">
              <mc:Choice xmlns:v="urn:schemas-microsoft-com:vml" Requires="v">
                <p:oleObj spid="_x0000_s1061" name="Document" r:id="rId4" imgW="5829300" imgH="8064500" progId="Word.Document.12">
                  <p:embed/>
                </p:oleObj>
              </mc:Choice>
              <mc:Fallback>
                <p:oleObj name="Document" r:id="rId4" imgW="5829300" imgH="8064500" progId="Word.Document.12">
                  <p:embed/>
                  <p:pic>
                    <p:nvPicPr>
                      <p:cNvPr id="0" name=""/>
                      <p:cNvPicPr/>
                      <p:nvPr/>
                    </p:nvPicPr>
                    <p:blipFill>
                      <a:blip r:embed="rId5"/>
                      <a:stretch>
                        <a:fillRect/>
                      </a:stretch>
                    </p:blipFill>
                    <p:spPr>
                      <a:xfrm>
                        <a:off x="1657350" y="-603250"/>
                        <a:ext cx="5829300" cy="8064500"/>
                      </a:xfrm>
                      <a:prstGeom prst="rect">
                        <a:avLst/>
                      </a:prstGeom>
                    </p:spPr>
                  </p:pic>
                </p:oleObj>
              </mc:Fallback>
            </mc:AlternateContent>
          </a:graphicData>
        </a:graphic>
      </p:graphicFrame>
    </p:spTree>
    <p:extLst>
      <p:ext uri="{BB962C8B-B14F-4D97-AF65-F5344CB8AC3E}">
        <p14:creationId xmlns:p14="http://schemas.microsoft.com/office/powerpoint/2010/main" val="7327275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27049340"/>
              </p:ext>
            </p:extLst>
          </p:nvPr>
        </p:nvGraphicFramePr>
        <p:xfrm>
          <a:off x="1143000" y="1862138"/>
          <a:ext cx="6862763" cy="3132137"/>
        </p:xfrm>
        <a:graphic>
          <a:graphicData uri="http://schemas.openxmlformats.org/presentationml/2006/ole">
            <mc:AlternateContent xmlns:mc="http://schemas.openxmlformats.org/markup-compatibility/2006">
              <mc:Choice xmlns:v="urn:schemas-microsoft-com:vml" Requires="v">
                <p:oleObj spid="_x0000_s2082" name="Worksheet" r:id="rId4" imgW="14262100" imgH="6515100" progId="Excel.Sheet.12">
                  <p:embed/>
                </p:oleObj>
              </mc:Choice>
              <mc:Fallback>
                <p:oleObj name="Worksheet" r:id="rId4" imgW="14262100" imgH="6515100" progId="Excel.Sheet.12">
                  <p:embed/>
                  <p:pic>
                    <p:nvPicPr>
                      <p:cNvPr id="0" name=""/>
                      <p:cNvPicPr/>
                      <p:nvPr/>
                    </p:nvPicPr>
                    <p:blipFill>
                      <a:blip r:embed="rId5"/>
                      <a:stretch>
                        <a:fillRect/>
                      </a:stretch>
                    </p:blipFill>
                    <p:spPr>
                      <a:xfrm>
                        <a:off x="1143000" y="1862138"/>
                        <a:ext cx="6862763" cy="3132137"/>
                      </a:xfrm>
                      <a:prstGeom prst="rect">
                        <a:avLst/>
                      </a:prstGeom>
                    </p:spPr>
                  </p:pic>
                </p:oleObj>
              </mc:Fallback>
            </mc:AlternateContent>
          </a:graphicData>
        </a:graphic>
      </p:graphicFrame>
      <p:sp>
        <p:nvSpPr>
          <p:cNvPr id="3" name="TextBox 2"/>
          <p:cNvSpPr txBox="1"/>
          <p:nvPr/>
        </p:nvSpPr>
        <p:spPr>
          <a:xfrm>
            <a:off x="822477" y="749905"/>
            <a:ext cx="7353904" cy="369332"/>
          </a:xfrm>
          <a:prstGeom prst="rect">
            <a:avLst/>
          </a:prstGeom>
          <a:noFill/>
        </p:spPr>
        <p:txBody>
          <a:bodyPr wrap="square" rtlCol="0">
            <a:spAutoFit/>
          </a:bodyPr>
          <a:lstStyle/>
          <a:p>
            <a:r>
              <a:rPr lang="en-US" dirty="0"/>
              <a:t>S</a:t>
            </a:r>
            <a:r>
              <a:rPr lang="en-US" dirty="0" smtClean="0"/>
              <a:t>ubsequent months can be viewed by double-clicking on the calendar.</a:t>
            </a:r>
            <a:endParaRPr lang="en-US" dirty="0"/>
          </a:p>
        </p:txBody>
      </p:sp>
    </p:spTree>
    <p:extLst>
      <p:ext uri="{BB962C8B-B14F-4D97-AF65-F5344CB8AC3E}">
        <p14:creationId xmlns:p14="http://schemas.microsoft.com/office/powerpoint/2010/main" val="23055564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25374341"/>
              </p:ext>
            </p:extLst>
          </p:nvPr>
        </p:nvGraphicFramePr>
        <p:xfrm>
          <a:off x="831850" y="1862138"/>
          <a:ext cx="7481888" cy="3132137"/>
        </p:xfrm>
        <a:graphic>
          <a:graphicData uri="http://schemas.openxmlformats.org/presentationml/2006/ole">
            <mc:AlternateContent xmlns:mc="http://schemas.openxmlformats.org/markup-compatibility/2006">
              <mc:Choice xmlns:v="urn:schemas-microsoft-com:vml" Requires="v">
                <p:oleObj spid="_x0000_s3096" name="Worksheet" r:id="rId4" imgW="15557500" imgH="6515100" progId="Excel.Sheet.12">
                  <p:embed/>
                </p:oleObj>
              </mc:Choice>
              <mc:Fallback>
                <p:oleObj name="Worksheet" r:id="rId4" imgW="15557500" imgH="6515100" progId="Excel.Sheet.12">
                  <p:embed/>
                  <p:pic>
                    <p:nvPicPr>
                      <p:cNvPr id="0" name=""/>
                      <p:cNvPicPr/>
                      <p:nvPr/>
                    </p:nvPicPr>
                    <p:blipFill>
                      <a:blip r:embed="rId5"/>
                      <a:stretch>
                        <a:fillRect/>
                      </a:stretch>
                    </p:blipFill>
                    <p:spPr>
                      <a:xfrm>
                        <a:off x="831850" y="1862138"/>
                        <a:ext cx="7481888" cy="3132137"/>
                      </a:xfrm>
                      <a:prstGeom prst="rect">
                        <a:avLst/>
                      </a:prstGeom>
                    </p:spPr>
                  </p:pic>
                </p:oleObj>
              </mc:Fallback>
            </mc:AlternateContent>
          </a:graphicData>
        </a:graphic>
      </p:graphicFrame>
      <p:sp>
        <p:nvSpPr>
          <p:cNvPr id="3" name="TextBox 2"/>
          <p:cNvSpPr txBox="1"/>
          <p:nvPr/>
        </p:nvSpPr>
        <p:spPr>
          <a:xfrm>
            <a:off x="1257905" y="5829905"/>
            <a:ext cx="6567498" cy="369332"/>
          </a:xfrm>
          <a:prstGeom prst="rect">
            <a:avLst/>
          </a:prstGeom>
          <a:noFill/>
        </p:spPr>
        <p:txBody>
          <a:bodyPr wrap="none" rtlCol="0">
            <a:spAutoFit/>
          </a:bodyPr>
          <a:lstStyle/>
          <a:p>
            <a:r>
              <a:rPr lang="en-US" dirty="0" smtClean="0"/>
              <a:t>Double-Click on the calendar to view all of the months in 2017.</a:t>
            </a:r>
            <a:endParaRPr lang="en-US" dirty="0"/>
          </a:p>
        </p:txBody>
      </p:sp>
      <p:sp>
        <p:nvSpPr>
          <p:cNvPr id="4" name="TextBox 3"/>
          <p:cNvSpPr txBox="1"/>
          <p:nvPr/>
        </p:nvSpPr>
        <p:spPr>
          <a:xfrm>
            <a:off x="3580190" y="54065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3358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429" y="362857"/>
            <a:ext cx="8793238" cy="646331"/>
          </a:xfrm>
          <a:prstGeom prst="rect">
            <a:avLst/>
          </a:prstGeom>
          <a:solidFill>
            <a:srgbClr val="6DB3FF"/>
          </a:solidFill>
        </p:spPr>
        <p:txBody>
          <a:bodyPr wrap="square" rtlCol="0">
            <a:spAutoFit/>
          </a:bodyPr>
          <a:lstStyle/>
          <a:p>
            <a:r>
              <a:rPr lang="en-US" dirty="0" smtClean="0">
                <a:ln>
                  <a:solidFill>
                    <a:schemeClr val="tx1"/>
                  </a:solidFill>
                </a:ln>
              </a:rPr>
              <a:t>Good curriculum mapping concerns itself  with the means for meeting or exceeding </a:t>
            </a:r>
            <a:r>
              <a:rPr lang="en-US" dirty="0" smtClean="0">
                <a:ln>
                  <a:solidFill>
                    <a:schemeClr val="tx1"/>
                  </a:solidFill>
                </a:ln>
                <a:solidFill>
                  <a:srgbClr val="000000"/>
                </a:solidFill>
              </a:rPr>
              <a:t>the highest levels of either global, national, state, or local standards.</a:t>
            </a:r>
            <a:endParaRPr lang="en-US" dirty="0">
              <a:ln>
                <a:solidFill>
                  <a:schemeClr val="tx1"/>
                </a:solidFill>
              </a:ln>
              <a:solidFill>
                <a:srgbClr val="000000"/>
              </a:solidFill>
            </a:endParaRPr>
          </a:p>
        </p:txBody>
      </p:sp>
      <p:sp>
        <p:nvSpPr>
          <p:cNvPr id="6" name="TextBox 5"/>
          <p:cNvSpPr txBox="1"/>
          <p:nvPr/>
        </p:nvSpPr>
        <p:spPr>
          <a:xfrm>
            <a:off x="181429" y="1045474"/>
            <a:ext cx="8793237" cy="5632312"/>
          </a:xfrm>
          <a:prstGeom prst="rect">
            <a:avLst/>
          </a:prstGeom>
          <a:solidFill>
            <a:schemeClr val="accent2">
              <a:lumMod val="60000"/>
              <a:lumOff val="40000"/>
              <a:alpha val="90000"/>
            </a:schemeClr>
          </a:solidFill>
        </p:spPr>
        <p:txBody>
          <a:bodyPr wrap="square" rtlCol="0">
            <a:spAutoFit/>
          </a:bodyPr>
          <a:lstStyle/>
          <a:p>
            <a:r>
              <a:rPr lang="en-US" dirty="0" smtClean="0">
                <a:solidFill>
                  <a:srgbClr val="6DB3FF"/>
                </a:solidFill>
                <a:hlinkClick r:id="rId2" action="ppaction://hlinkfile"/>
              </a:rPr>
              <a:t>California ELD Standards</a:t>
            </a:r>
            <a:endParaRPr lang="en-US" dirty="0" smtClean="0">
              <a:solidFill>
                <a:srgbClr val="6DB3FF"/>
              </a:solidFill>
            </a:endParaRPr>
          </a:p>
          <a:p>
            <a:endParaRPr lang="en-US" dirty="0" smtClean="0">
              <a:solidFill>
                <a:srgbClr val="6DB3FF"/>
              </a:solidFill>
            </a:endParaRPr>
          </a:p>
          <a:p>
            <a:r>
              <a:rPr lang="en-US" dirty="0" smtClean="0">
                <a:hlinkClick r:id="rId3" action="ppaction://hlinkfile"/>
              </a:rPr>
              <a:t>College and Career Readiness Standards for Adult Education</a:t>
            </a:r>
            <a:endParaRPr lang="en-US" dirty="0" smtClean="0"/>
          </a:p>
          <a:p>
            <a:endParaRPr lang="en-US" dirty="0"/>
          </a:p>
          <a:p>
            <a:r>
              <a:rPr lang="en-US" dirty="0" smtClean="0">
                <a:solidFill>
                  <a:srgbClr val="6DB3FF"/>
                </a:solidFill>
                <a:hlinkClick r:id="rId4" action="ppaction://hlinkfile"/>
              </a:rPr>
              <a:t>TESOL International </a:t>
            </a:r>
            <a:r>
              <a:rPr lang="en-US" i="1" dirty="0" smtClean="0">
                <a:solidFill>
                  <a:srgbClr val="6DB3FF"/>
                </a:solidFill>
                <a:hlinkClick r:id="rId4" action="ppaction://hlinkfile"/>
              </a:rPr>
              <a:t>Adult ESL Language and Literacy Instruction: A Vision and Action Agenda for the 21st Century</a:t>
            </a:r>
            <a:r>
              <a:rPr lang="en-US" dirty="0" smtClean="0">
                <a:solidFill>
                  <a:srgbClr val="6DB3FF"/>
                </a:solidFill>
                <a:hlinkClick r:id="rId4" action="ppaction://hlinkfile"/>
              </a:rPr>
              <a:t> (National Literacy Summit 2000)</a:t>
            </a:r>
            <a:endParaRPr lang="en-US" dirty="0">
              <a:solidFill>
                <a:srgbClr val="6DB3FF"/>
              </a:solidFill>
            </a:endParaRPr>
          </a:p>
          <a:p>
            <a:endParaRPr lang="en-US" dirty="0" smtClean="0">
              <a:solidFill>
                <a:srgbClr val="6DB3FF"/>
              </a:solidFill>
            </a:endParaRPr>
          </a:p>
          <a:p>
            <a:r>
              <a:rPr lang="en-US" dirty="0" smtClean="0">
                <a:solidFill>
                  <a:srgbClr val="6DB3FF"/>
                </a:solidFill>
                <a:hlinkClick r:id="rId5" action="ppaction://hlinkfile"/>
              </a:rPr>
              <a:t>TESOL </a:t>
            </a:r>
            <a:r>
              <a:rPr lang="en-US" i="1" dirty="0" smtClean="0">
                <a:solidFill>
                  <a:srgbClr val="6DB3FF"/>
                </a:solidFill>
                <a:hlinkClick r:id="rId5" action="ppaction://hlinkfile"/>
              </a:rPr>
              <a:t>Pre-K-12 English Language Proficiency Standards </a:t>
            </a:r>
            <a:r>
              <a:rPr lang="en-US" dirty="0" smtClean="0">
                <a:solidFill>
                  <a:srgbClr val="6DB3FF"/>
                </a:solidFill>
                <a:hlinkClick r:id="rId5" action="ppaction://hlinkfile"/>
              </a:rPr>
              <a:t>Framework</a:t>
            </a:r>
            <a:endParaRPr lang="en-US" dirty="0" smtClean="0">
              <a:solidFill>
                <a:srgbClr val="6DB3FF"/>
              </a:solidFill>
            </a:endParaRPr>
          </a:p>
          <a:p>
            <a:endParaRPr lang="en-US" dirty="0">
              <a:solidFill>
                <a:srgbClr val="6DB3FF"/>
              </a:solidFill>
            </a:endParaRPr>
          </a:p>
          <a:p>
            <a:r>
              <a:rPr lang="en-US" dirty="0" smtClean="0">
                <a:solidFill>
                  <a:srgbClr val="6DB3FF"/>
                </a:solidFill>
                <a:hlinkClick r:id="rId6" action="ppaction://hlinkfile"/>
              </a:rPr>
              <a:t>WIDA Performance Definitions – Speaking &amp; Writing</a:t>
            </a:r>
            <a:endParaRPr lang="en-US" dirty="0" smtClean="0">
              <a:solidFill>
                <a:srgbClr val="6DB3FF"/>
              </a:solidFill>
            </a:endParaRPr>
          </a:p>
          <a:p>
            <a:endParaRPr lang="en-US" dirty="0">
              <a:solidFill>
                <a:srgbClr val="6DB3FF"/>
              </a:solidFill>
            </a:endParaRPr>
          </a:p>
          <a:p>
            <a:r>
              <a:rPr lang="en-US" dirty="0" smtClean="0">
                <a:solidFill>
                  <a:srgbClr val="6DB3FF"/>
                </a:solidFill>
                <a:hlinkClick r:id="rId7" action="ppaction://hlinkfile"/>
              </a:rPr>
              <a:t>WIDA Performance Definitions – Listening &amp; Reading</a:t>
            </a:r>
            <a:endParaRPr lang="en-US" dirty="0" smtClean="0">
              <a:solidFill>
                <a:srgbClr val="6DB3FF"/>
              </a:solidFill>
            </a:endParaRPr>
          </a:p>
          <a:p>
            <a:endParaRPr lang="en-US" dirty="0">
              <a:solidFill>
                <a:srgbClr val="6DB3FF"/>
              </a:solidFill>
            </a:endParaRPr>
          </a:p>
          <a:p>
            <a:r>
              <a:rPr lang="en-US" dirty="0" smtClean="0">
                <a:solidFill>
                  <a:srgbClr val="6DB3FF"/>
                </a:solidFill>
                <a:hlinkClick r:id="rId8" action="ppaction://hlinkfile"/>
              </a:rPr>
              <a:t>Features of Academic Language in the WIDA Standards</a:t>
            </a:r>
            <a:endParaRPr lang="en-US" dirty="0" smtClean="0">
              <a:solidFill>
                <a:srgbClr val="6DB3FF"/>
              </a:solidFill>
            </a:endParaRPr>
          </a:p>
          <a:p>
            <a:endParaRPr lang="en-US" dirty="0" smtClean="0">
              <a:solidFill>
                <a:srgbClr val="6DB3FF"/>
              </a:solidFill>
            </a:endParaRPr>
          </a:p>
          <a:p>
            <a:r>
              <a:rPr lang="en-US" dirty="0" smtClean="0">
                <a:solidFill>
                  <a:srgbClr val="6DB3FF"/>
                </a:solidFill>
                <a:hlinkClick r:id="rId9" action="ppaction://hlinkfile"/>
              </a:rPr>
              <a:t>The WIDA Standards Framework and its Theoretical Foundations</a:t>
            </a:r>
            <a:endParaRPr lang="en-US" dirty="0" smtClean="0">
              <a:solidFill>
                <a:srgbClr val="6DB3FF"/>
              </a:solidFill>
            </a:endParaRPr>
          </a:p>
          <a:p>
            <a:endParaRPr lang="en-US" dirty="0">
              <a:solidFill>
                <a:srgbClr val="6DB3FF"/>
              </a:solidFill>
            </a:endParaRPr>
          </a:p>
          <a:p>
            <a:r>
              <a:rPr lang="en-US" dirty="0" smtClean="0">
                <a:solidFill>
                  <a:srgbClr val="6DB3FF"/>
                </a:solidFill>
                <a:hlinkClick r:id="rId10" action="ppaction://hlinkfile"/>
              </a:rPr>
              <a:t>CSAS Competencies</a:t>
            </a:r>
            <a:endParaRPr lang="en-US" dirty="0" smtClean="0">
              <a:solidFill>
                <a:srgbClr val="6DB3FF"/>
              </a:solidFill>
            </a:endParaRPr>
          </a:p>
          <a:p>
            <a:endParaRPr lang="en-US" dirty="0">
              <a:solidFill>
                <a:srgbClr val="6DB3FF"/>
              </a:solidFill>
            </a:endParaRPr>
          </a:p>
          <a:p>
            <a:endParaRPr lang="en-US" dirty="0" smtClean="0">
              <a:solidFill>
                <a:srgbClr val="6DB3FF"/>
              </a:solidFill>
            </a:endParaRPr>
          </a:p>
        </p:txBody>
      </p:sp>
    </p:spTree>
    <p:extLst>
      <p:ext uri="{BB962C8B-B14F-4D97-AF65-F5344CB8AC3E}">
        <p14:creationId xmlns:p14="http://schemas.microsoft.com/office/powerpoint/2010/main" val="13973448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819399"/>
            <a:ext cx="7772400" cy="3412068"/>
          </a:xfrm>
        </p:spPr>
        <p:txBody>
          <a:bodyPr>
            <a:normAutofit/>
          </a:bodyPr>
          <a:lstStyle/>
          <a:p>
            <a:r>
              <a:rPr lang="en-US" dirty="0" smtClean="0"/>
              <a:t>non</a:t>
            </a:r>
            <a:r>
              <a:rPr lang="en-US" dirty="0"/>
              <a:t>-profit coalition of 77 community-based literacy programs located throughout </a:t>
            </a:r>
            <a:r>
              <a:rPr lang="en-US" dirty="0" smtClean="0"/>
              <a:t>WISCONSIN.</a:t>
            </a:r>
            <a:endParaRPr lang="en-US" dirty="0" smtClean="0">
              <a:hlinkClick r:id="rId2"/>
            </a:endParaRPr>
          </a:p>
          <a:p>
            <a:endParaRPr lang="en-US" dirty="0">
              <a:hlinkClick r:id="rId2"/>
            </a:endParaRPr>
          </a:p>
          <a:p>
            <a:r>
              <a:rPr lang="en-US" dirty="0" smtClean="0">
                <a:hlinkClick r:id="rId2"/>
              </a:rPr>
              <a:t>http</a:t>
            </a:r>
            <a:r>
              <a:rPr lang="en-US" dirty="0">
                <a:hlinkClick r:id="rId2"/>
              </a:rPr>
              <a:t>://wisconsinliteracy.org</a:t>
            </a:r>
            <a:r>
              <a:rPr lang="en-US" dirty="0" smtClean="0">
                <a:hlinkClick r:id="rId2"/>
              </a:rPr>
              <a:t>/</a:t>
            </a:r>
            <a:endParaRPr lang="en-US" dirty="0" smtClean="0"/>
          </a:p>
          <a:p>
            <a:endParaRPr lang="en-US" dirty="0" smtClean="0"/>
          </a:p>
          <a:p>
            <a:r>
              <a:rPr lang="en-US" dirty="0" smtClean="0">
                <a:solidFill>
                  <a:srgbClr val="FF0000"/>
                </a:solidFill>
              </a:rPr>
              <a:t>211 S. Patterson St., Suite 260</a:t>
            </a:r>
          </a:p>
          <a:p>
            <a:r>
              <a:rPr lang="en-US" dirty="0" smtClean="0">
                <a:solidFill>
                  <a:srgbClr val="FF0000"/>
                </a:solidFill>
              </a:rPr>
              <a:t>Madison, Wi  53703</a:t>
            </a:r>
          </a:p>
          <a:p>
            <a:r>
              <a:rPr lang="en-US" dirty="0" smtClean="0">
                <a:solidFill>
                  <a:srgbClr val="FF0000"/>
                </a:solidFill>
              </a:rPr>
              <a:t>(608) 257-1655</a:t>
            </a:r>
            <a:endParaRPr lang="en-US" dirty="0">
              <a:solidFill>
                <a:srgbClr val="FF0000"/>
              </a:solidFill>
            </a:endParaRPr>
          </a:p>
          <a:p>
            <a:endParaRPr lang="en-US" dirty="0" smtClean="0"/>
          </a:p>
          <a:p>
            <a:r>
              <a:rPr lang="en-US" dirty="0" smtClean="0"/>
              <a:t>In </a:t>
            </a:r>
            <a:r>
              <a:rPr lang="en-US" dirty="0"/>
              <a:t>Wisconsin, nearly a million residents qualify for our members' services</a:t>
            </a:r>
          </a:p>
        </p:txBody>
      </p:sp>
      <p:sp>
        <p:nvSpPr>
          <p:cNvPr id="3" name="Title 2"/>
          <p:cNvSpPr>
            <a:spLocks noGrp="1"/>
          </p:cNvSpPr>
          <p:nvPr>
            <p:ph type="ctrTitle"/>
          </p:nvPr>
        </p:nvSpPr>
        <p:spPr/>
        <p:txBody>
          <a:bodyPr bIns="274320"/>
          <a:lstStyle/>
          <a:p>
            <a:r>
              <a:rPr lang="en-US" dirty="0" smtClean="0"/>
              <a:t>WISCONSIN LITERACY, INC.	</a:t>
            </a:r>
            <a:endParaRPr lang="en-US" dirty="0"/>
          </a:p>
        </p:txBody>
      </p:sp>
    </p:spTree>
    <p:extLst>
      <p:ext uri="{BB962C8B-B14F-4D97-AF65-F5344CB8AC3E}">
        <p14:creationId xmlns:p14="http://schemas.microsoft.com/office/powerpoint/2010/main" val="10006726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 LITERACY, INC.</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2000" b="1" dirty="0" smtClean="0"/>
              <a:t>Mission</a:t>
            </a:r>
            <a:r>
              <a:rPr lang="en-US" sz="2000" dirty="0"/>
              <a:t/>
            </a:r>
            <a:br>
              <a:rPr lang="en-US" sz="2000" dirty="0"/>
            </a:br>
            <a:r>
              <a:rPr lang="en-US" sz="2000" dirty="0"/>
              <a:t>Improving lives by providing leadership, support and a statewide voice for adult and family literacy efforts</a:t>
            </a:r>
            <a:r>
              <a:rPr lang="en-US" sz="2000" dirty="0" smtClean="0"/>
              <a:t>.</a:t>
            </a:r>
          </a:p>
          <a:p>
            <a:pPr marL="0" indent="0">
              <a:buNone/>
            </a:pPr>
            <a:endParaRPr lang="en-US" sz="2000" dirty="0"/>
          </a:p>
          <a:p>
            <a:pPr marL="0" indent="0">
              <a:buNone/>
            </a:pPr>
            <a:r>
              <a:rPr lang="en-US" sz="2000" b="1" dirty="0" smtClean="0"/>
              <a:t>Vision</a:t>
            </a:r>
            <a:r>
              <a:rPr lang="en-US" sz="2000" dirty="0"/>
              <a:t/>
            </a:r>
            <a:br>
              <a:rPr lang="en-US" sz="2000" dirty="0"/>
            </a:br>
            <a:r>
              <a:rPr lang="en-US" sz="2000" dirty="0"/>
              <a:t>All people in Wisconsin have the literacy skills to reach their full potential</a:t>
            </a:r>
            <a:r>
              <a:rPr lang="en-US" sz="2000" dirty="0" smtClean="0"/>
              <a:t>.</a:t>
            </a:r>
          </a:p>
          <a:p>
            <a:pPr marL="0" indent="0">
              <a:buNone/>
            </a:pPr>
            <a:endParaRPr lang="en-US" sz="2000" dirty="0"/>
          </a:p>
          <a:p>
            <a:pPr marL="0" indent="0">
              <a:buNone/>
            </a:pPr>
            <a:r>
              <a:rPr lang="en-US" sz="2000" b="1" dirty="0" smtClean="0"/>
              <a:t>History</a:t>
            </a:r>
            <a:r>
              <a:rPr lang="en-US" sz="2000" dirty="0"/>
              <a:t/>
            </a:r>
            <a:br>
              <a:rPr lang="en-US" sz="2000" dirty="0"/>
            </a:br>
            <a:r>
              <a:rPr lang="en-US" sz="2000" dirty="0"/>
              <a:t>Wisconsin Literacy was founded in 1985 as an all-volunteer coalition comprised of adult, family and workplace literacy providers with the mission of supporting each other through information sharing, referral, advocacy, resources, and </a:t>
            </a:r>
            <a:r>
              <a:rPr lang="en-US" sz="2000" dirty="0" smtClean="0"/>
              <a:t>training.  We also serve the coalition with capacity</a:t>
            </a:r>
            <a:r>
              <a:rPr lang="en-US" sz="2000" dirty="0"/>
              <a:t>-building services, funding, </a:t>
            </a:r>
            <a:r>
              <a:rPr lang="en-US" sz="2000" dirty="0" smtClean="0"/>
              <a:t>and </a:t>
            </a:r>
            <a:r>
              <a:rPr lang="en-US" sz="2000" dirty="0"/>
              <a:t>professional development </a:t>
            </a:r>
            <a:r>
              <a:rPr lang="en-US" sz="2000" dirty="0" smtClean="0"/>
              <a:t>services.</a:t>
            </a:r>
            <a:endParaRPr lang="en-US" sz="2000" dirty="0"/>
          </a:p>
          <a:p>
            <a:endParaRPr lang="en-US" sz="2000" dirty="0"/>
          </a:p>
        </p:txBody>
      </p:sp>
    </p:spTree>
    <p:extLst>
      <p:ext uri="{BB962C8B-B14F-4D97-AF65-F5344CB8AC3E}">
        <p14:creationId xmlns:p14="http://schemas.microsoft.com/office/powerpoint/2010/main" val="36814924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 LITERACY, INC. - STAFF</a:t>
            </a:r>
            <a:endParaRPr lang="en-US" dirty="0"/>
          </a:p>
        </p:txBody>
      </p:sp>
      <p:sp>
        <p:nvSpPr>
          <p:cNvPr id="3" name="Rectangle 2"/>
          <p:cNvSpPr/>
          <p:nvPr/>
        </p:nvSpPr>
        <p:spPr>
          <a:xfrm>
            <a:off x="1596571" y="1286932"/>
            <a:ext cx="5950858" cy="4247317"/>
          </a:xfrm>
          <a:prstGeom prst="rect">
            <a:avLst/>
          </a:prstGeom>
        </p:spPr>
        <p:txBody>
          <a:bodyPr wrap="square">
            <a:spAutoFit/>
          </a:bodyPr>
          <a:lstStyle/>
          <a:p>
            <a:endParaRPr lang="en-US" dirty="0" smtClean="0"/>
          </a:p>
          <a:p>
            <a:endParaRPr lang="en-US" dirty="0"/>
          </a:p>
          <a:p>
            <a:pPr algn="ctr"/>
            <a:r>
              <a:rPr lang="en-US" dirty="0"/>
              <a:t>Executive </a:t>
            </a:r>
            <a:r>
              <a:rPr lang="en-US" dirty="0" smtClean="0"/>
              <a:t>Director:  </a:t>
            </a:r>
            <a:r>
              <a:rPr lang="en-US" b="1" dirty="0"/>
              <a:t>Michele Erikson</a:t>
            </a:r>
          </a:p>
          <a:p>
            <a:pPr algn="ctr"/>
            <a:endParaRPr lang="en-US" dirty="0"/>
          </a:p>
          <a:p>
            <a:pPr algn="ctr"/>
            <a:r>
              <a:rPr lang="en-US" dirty="0"/>
              <a:t>Health Literacy </a:t>
            </a:r>
            <a:r>
              <a:rPr lang="en-US" dirty="0" smtClean="0"/>
              <a:t>Director:  </a:t>
            </a:r>
            <a:r>
              <a:rPr lang="en-US" b="1" dirty="0" smtClean="0"/>
              <a:t>Steve Sparks </a:t>
            </a:r>
            <a:endParaRPr lang="en-US" b="1" dirty="0"/>
          </a:p>
          <a:p>
            <a:pPr algn="ctr"/>
            <a:endParaRPr lang="en-US" dirty="0"/>
          </a:p>
          <a:p>
            <a:pPr algn="ctr"/>
            <a:r>
              <a:rPr lang="en-US" dirty="0"/>
              <a:t>Fund Development </a:t>
            </a:r>
            <a:r>
              <a:rPr lang="en-US" dirty="0" smtClean="0"/>
              <a:t>Manager:  </a:t>
            </a:r>
            <a:r>
              <a:rPr lang="en-US" b="1" dirty="0"/>
              <a:t>Dan Plummer</a:t>
            </a:r>
          </a:p>
          <a:p>
            <a:pPr algn="ctr"/>
            <a:endParaRPr lang="en-US" dirty="0"/>
          </a:p>
          <a:p>
            <a:pPr algn="ctr"/>
            <a:r>
              <a:rPr lang="en-US" dirty="0"/>
              <a:t>Member Services </a:t>
            </a:r>
            <a:r>
              <a:rPr lang="en-US" dirty="0" smtClean="0"/>
              <a:t>Coordinator</a:t>
            </a:r>
            <a:r>
              <a:rPr lang="en-US" b="1" dirty="0" smtClean="0"/>
              <a:t>:   Liz </a:t>
            </a:r>
            <a:r>
              <a:rPr lang="en-US" b="1" dirty="0"/>
              <a:t>Fitzpatrick</a:t>
            </a:r>
          </a:p>
          <a:p>
            <a:pPr algn="ctr"/>
            <a:endParaRPr lang="en-US" dirty="0"/>
          </a:p>
          <a:p>
            <a:pPr algn="ctr"/>
            <a:r>
              <a:rPr lang="en-US" dirty="0" smtClean="0"/>
              <a:t>Accountant:  </a:t>
            </a:r>
            <a:r>
              <a:rPr lang="en-US" b="1" dirty="0"/>
              <a:t>Debbie </a:t>
            </a:r>
            <a:r>
              <a:rPr lang="en-US" b="1" dirty="0" err="1"/>
              <a:t>Kutchin</a:t>
            </a:r>
            <a:endParaRPr lang="en-US" b="1" dirty="0"/>
          </a:p>
          <a:p>
            <a:pPr algn="ctr"/>
            <a:endParaRPr lang="en-US" dirty="0"/>
          </a:p>
          <a:p>
            <a:pPr algn="ctr"/>
            <a:r>
              <a:rPr lang="en-US" dirty="0"/>
              <a:t>Health Communications </a:t>
            </a:r>
            <a:r>
              <a:rPr lang="en-US" dirty="0" smtClean="0"/>
              <a:t>Specialist:  </a:t>
            </a:r>
            <a:r>
              <a:rPr lang="en-US" b="1" dirty="0"/>
              <a:t>Kari </a:t>
            </a:r>
            <a:r>
              <a:rPr lang="en-US" b="1" dirty="0" err="1"/>
              <a:t>LaScala</a:t>
            </a:r>
            <a:endParaRPr lang="en-US" b="1" dirty="0"/>
          </a:p>
          <a:p>
            <a:pPr algn="ctr"/>
            <a:endParaRPr lang="en-US" dirty="0"/>
          </a:p>
          <a:p>
            <a:pPr algn="ctr"/>
            <a:r>
              <a:rPr lang="en-US" dirty="0"/>
              <a:t>Health Literacy Project </a:t>
            </a:r>
            <a:r>
              <a:rPr lang="en-US" dirty="0" smtClean="0"/>
              <a:t>Coordinator:  </a:t>
            </a:r>
            <a:r>
              <a:rPr lang="en-US" b="1" dirty="0"/>
              <a:t>Lauren Werner</a:t>
            </a:r>
          </a:p>
        </p:txBody>
      </p:sp>
    </p:spTree>
    <p:extLst>
      <p:ext uri="{BB962C8B-B14F-4D97-AF65-F5344CB8AC3E}">
        <p14:creationId xmlns:p14="http://schemas.microsoft.com/office/powerpoint/2010/main" val="4042848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52000"/>
          </a:blip>
          <a:stretch>
            <a:fillRect/>
          </a:stretch>
        </p:blipFill>
        <p:spPr>
          <a:xfrm>
            <a:off x="800236" y="1513370"/>
            <a:ext cx="7724016" cy="4261788"/>
          </a:xfrm>
          <a:prstGeom prst="rect">
            <a:avLst/>
          </a:prstGeom>
        </p:spPr>
      </p:pic>
      <p:sp>
        <p:nvSpPr>
          <p:cNvPr id="2" name="Title 1"/>
          <p:cNvSpPr>
            <a:spLocks noGrp="1"/>
          </p:cNvSpPr>
          <p:nvPr>
            <p:ph type="title"/>
          </p:nvPr>
        </p:nvSpPr>
        <p:spPr/>
        <p:txBody>
          <a:bodyPr/>
          <a:lstStyle/>
          <a:p>
            <a:r>
              <a:rPr lang="en-US" b="1" dirty="0"/>
              <a:t>Regional Literacy Consultants</a:t>
            </a:r>
            <a:endParaRPr lang="en-US" dirty="0"/>
          </a:p>
        </p:txBody>
      </p:sp>
      <p:sp>
        <p:nvSpPr>
          <p:cNvPr id="4" name="TextBox 3"/>
          <p:cNvSpPr txBox="1">
            <a:spLocks/>
          </p:cNvSpPr>
          <p:nvPr/>
        </p:nvSpPr>
        <p:spPr>
          <a:xfrm>
            <a:off x="800235" y="987564"/>
            <a:ext cx="2870411" cy="507831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b="1" dirty="0" smtClean="0"/>
          </a:p>
          <a:p>
            <a:r>
              <a:rPr lang="en-US" b="1" dirty="0" smtClean="0"/>
              <a:t>Northeast</a:t>
            </a:r>
          </a:p>
          <a:p>
            <a:r>
              <a:rPr lang="en-US" b="1" dirty="0" smtClean="0"/>
              <a:t>Anna </a:t>
            </a:r>
            <a:r>
              <a:rPr lang="en-US" b="1" dirty="0" err="1" smtClean="0"/>
              <a:t>Bierer</a:t>
            </a:r>
            <a:endParaRPr lang="en-US" b="1" dirty="0" smtClean="0"/>
          </a:p>
          <a:p>
            <a:r>
              <a:rPr lang="en-US" b="1" dirty="0" smtClean="0"/>
              <a:t>Phone: (920) 212-1649</a:t>
            </a:r>
          </a:p>
          <a:p>
            <a:r>
              <a:rPr lang="en-US" b="1" dirty="0" smtClean="0"/>
              <a:t>Office in: Milwaukee</a:t>
            </a:r>
          </a:p>
          <a:p>
            <a:endParaRPr lang="en-US" b="1" dirty="0" smtClean="0"/>
          </a:p>
          <a:p>
            <a:r>
              <a:rPr lang="en-US" b="1" dirty="0" smtClean="0"/>
              <a:t>Southeast</a:t>
            </a:r>
          </a:p>
          <a:p>
            <a:r>
              <a:rPr lang="en-US" b="1" dirty="0" smtClean="0"/>
              <a:t>Marsha </a:t>
            </a:r>
            <a:r>
              <a:rPr lang="en-US" b="1" dirty="0" err="1" smtClean="0"/>
              <a:t>Connet</a:t>
            </a:r>
            <a:endParaRPr lang="en-US" b="1" dirty="0" smtClean="0"/>
          </a:p>
          <a:p>
            <a:r>
              <a:rPr lang="en-US" b="1" dirty="0" smtClean="0"/>
              <a:t>Phone: (262) 930-3465</a:t>
            </a:r>
          </a:p>
          <a:p>
            <a:r>
              <a:rPr lang="en-US" b="1" dirty="0" smtClean="0"/>
              <a:t>Office in: Racine</a:t>
            </a:r>
          </a:p>
          <a:p>
            <a:endParaRPr lang="en-US" dirty="0" smtClean="0"/>
          </a:p>
        </p:txBody>
      </p:sp>
      <p:sp>
        <p:nvSpPr>
          <p:cNvPr id="5" name="TextBox 4"/>
          <p:cNvSpPr txBox="1"/>
          <p:nvPr/>
        </p:nvSpPr>
        <p:spPr>
          <a:xfrm>
            <a:off x="4957983" y="1287233"/>
            <a:ext cx="4018576" cy="4524316"/>
          </a:xfrm>
          <a:prstGeom prst="rect">
            <a:avLst/>
          </a:prstGeom>
          <a:noFill/>
        </p:spPr>
        <p:txBody>
          <a:bodyPr wrap="square" rtlCol="0">
            <a:spAutoFit/>
          </a:bodyPr>
          <a:lstStyle/>
          <a:p>
            <a:endParaRPr lang="en-US" dirty="0" smtClean="0"/>
          </a:p>
          <a:p>
            <a:endParaRPr lang="en-US" dirty="0" smtClean="0"/>
          </a:p>
          <a:p>
            <a:endParaRPr lang="en-US" dirty="0"/>
          </a:p>
          <a:p>
            <a:endParaRPr lang="en-US" dirty="0" smtClean="0"/>
          </a:p>
          <a:p>
            <a:endParaRPr lang="en-US" dirty="0"/>
          </a:p>
          <a:p>
            <a:endParaRPr lang="en-US" b="1" dirty="0" smtClean="0"/>
          </a:p>
          <a:p>
            <a:r>
              <a:rPr lang="en-US" b="1" dirty="0" smtClean="0"/>
              <a:t>Northwest</a:t>
            </a:r>
            <a:endParaRPr lang="en-US" b="1" dirty="0"/>
          </a:p>
          <a:p>
            <a:r>
              <a:rPr lang="en-US" b="1" dirty="0" err="1"/>
              <a:t>Anika</a:t>
            </a:r>
            <a:r>
              <a:rPr lang="en-US" b="1" dirty="0"/>
              <a:t> </a:t>
            </a:r>
            <a:r>
              <a:rPr lang="en-US" b="1" dirty="0" err="1"/>
              <a:t>Paaren-Sdano</a:t>
            </a:r>
            <a:endParaRPr lang="en-US" b="1" dirty="0"/>
          </a:p>
          <a:p>
            <a:r>
              <a:rPr lang="en-US" b="1" dirty="0"/>
              <a:t>Phone: (715) 544-7416</a:t>
            </a:r>
          </a:p>
          <a:p>
            <a:r>
              <a:rPr lang="en-US" b="1" dirty="0"/>
              <a:t>Office in: </a:t>
            </a:r>
            <a:r>
              <a:rPr lang="en-US" b="1" dirty="0" err="1" smtClean="0"/>
              <a:t>LaCrosse</a:t>
            </a:r>
            <a:endParaRPr lang="en-US" b="1" dirty="0" smtClean="0"/>
          </a:p>
          <a:p>
            <a:endParaRPr lang="en-US" b="1" dirty="0" smtClean="0"/>
          </a:p>
          <a:p>
            <a:r>
              <a:rPr lang="en-US" b="1" dirty="0"/>
              <a:t>Southwest/South Central</a:t>
            </a:r>
          </a:p>
          <a:p>
            <a:r>
              <a:rPr lang="en-US" b="1" dirty="0"/>
              <a:t>Beth </a:t>
            </a:r>
            <a:r>
              <a:rPr lang="en-US" b="1" dirty="0" err="1"/>
              <a:t>Gaytan</a:t>
            </a:r>
            <a:endParaRPr lang="en-US" b="1" dirty="0"/>
          </a:p>
          <a:p>
            <a:r>
              <a:rPr lang="en-US" b="1" dirty="0"/>
              <a:t>Phone:</a:t>
            </a:r>
          </a:p>
          <a:p>
            <a:r>
              <a:rPr lang="en-US" b="1" dirty="0"/>
              <a:t>Office in: Madison</a:t>
            </a:r>
          </a:p>
          <a:p>
            <a:endParaRPr lang="en-US" dirty="0"/>
          </a:p>
        </p:txBody>
      </p:sp>
    </p:spTree>
    <p:extLst>
      <p:ext uri="{BB962C8B-B14F-4D97-AF65-F5344CB8AC3E}">
        <p14:creationId xmlns:p14="http://schemas.microsoft.com/office/powerpoint/2010/main" val="1129302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Literacy Consultants’ Services</a:t>
            </a:r>
            <a:endParaRPr lang="en-US" dirty="0"/>
          </a:p>
        </p:txBody>
      </p:sp>
      <p:sp>
        <p:nvSpPr>
          <p:cNvPr id="4" name="Rectangle 3"/>
          <p:cNvSpPr/>
          <p:nvPr/>
        </p:nvSpPr>
        <p:spPr>
          <a:xfrm>
            <a:off x="2404534" y="2136345"/>
            <a:ext cx="4572000" cy="3827011"/>
          </a:xfrm>
          <a:prstGeom prst="rect">
            <a:avLst/>
          </a:prstGeom>
        </p:spPr>
        <p:txBody>
          <a:bodyPr>
            <a:spAutoFit/>
          </a:bodyPr>
          <a:lstStyle/>
          <a:p>
            <a:pPr marL="285750" indent="-285750">
              <a:lnSpc>
                <a:spcPct val="150000"/>
              </a:lnSpc>
              <a:buFont typeface="Wingdings" charset="2"/>
              <a:buChar char="q"/>
            </a:pPr>
            <a:r>
              <a:rPr lang="en-US" dirty="0" smtClean="0"/>
              <a:t>Board </a:t>
            </a:r>
            <a:r>
              <a:rPr lang="en-US" dirty="0"/>
              <a:t>of Directors </a:t>
            </a:r>
            <a:r>
              <a:rPr lang="en-US" dirty="0" smtClean="0"/>
              <a:t>development</a:t>
            </a:r>
            <a:endParaRPr lang="en-US" dirty="0"/>
          </a:p>
          <a:p>
            <a:pPr marL="285750" indent="-285750">
              <a:lnSpc>
                <a:spcPct val="150000"/>
              </a:lnSpc>
              <a:buFont typeface="Wingdings" charset="2"/>
              <a:buChar char="q"/>
            </a:pPr>
            <a:r>
              <a:rPr lang="en-US" dirty="0" smtClean="0"/>
              <a:t>best practices</a:t>
            </a:r>
            <a:endParaRPr lang="en-US" dirty="0"/>
          </a:p>
          <a:p>
            <a:pPr marL="285750" indent="-285750">
              <a:lnSpc>
                <a:spcPct val="150000"/>
              </a:lnSpc>
              <a:buFont typeface="Wingdings" charset="2"/>
              <a:buChar char="q"/>
            </a:pPr>
            <a:r>
              <a:rPr lang="en-US" dirty="0" smtClean="0"/>
              <a:t>strategic planning</a:t>
            </a:r>
            <a:endParaRPr lang="en-US" dirty="0"/>
          </a:p>
          <a:p>
            <a:pPr marL="285750" indent="-285750">
              <a:lnSpc>
                <a:spcPct val="150000"/>
              </a:lnSpc>
              <a:buFont typeface="Wingdings" charset="2"/>
              <a:buChar char="q"/>
            </a:pPr>
            <a:r>
              <a:rPr lang="en-US" dirty="0" smtClean="0"/>
              <a:t>organizational development</a:t>
            </a:r>
            <a:endParaRPr lang="en-US" dirty="0"/>
          </a:p>
          <a:p>
            <a:pPr marL="285750" indent="-285750">
              <a:lnSpc>
                <a:spcPct val="150000"/>
              </a:lnSpc>
              <a:buFont typeface="Wingdings" charset="2"/>
              <a:buChar char="q"/>
            </a:pPr>
            <a:r>
              <a:rPr lang="en-US" dirty="0" smtClean="0"/>
              <a:t>tutor </a:t>
            </a:r>
            <a:r>
              <a:rPr lang="en-US" dirty="0"/>
              <a:t>training </a:t>
            </a:r>
            <a:r>
              <a:rPr lang="en-US" dirty="0" smtClean="0"/>
              <a:t>support</a:t>
            </a:r>
            <a:endParaRPr lang="en-US" dirty="0"/>
          </a:p>
          <a:p>
            <a:pPr marL="285750" indent="-285750">
              <a:lnSpc>
                <a:spcPct val="150000"/>
              </a:lnSpc>
              <a:buFont typeface="Wingdings" charset="2"/>
              <a:buChar char="q"/>
            </a:pPr>
            <a:r>
              <a:rPr lang="en-US" dirty="0" smtClean="0"/>
              <a:t>resource recommendation</a:t>
            </a:r>
            <a:endParaRPr lang="en-US" dirty="0"/>
          </a:p>
          <a:p>
            <a:pPr marL="285750" indent="-285750">
              <a:lnSpc>
                <a:spcPct val="150000"/>
              </a:lnSpc>
              <a:buFont typeface="Wingdings" charset="2"/>
              <a:buChar char="q"/>
            </a:pPr>
            <a:r>
              <a:rPr lang="en-US" dirty="0" smtClean="0"/>
              <a:t>fundraising opportunities</a:t>
            </a:r>
            <a:endParaRPr lang="en-US" dirty="0"/>
          </a:p>
          <a:p>
            <a:pPr marL="285750" indent="-285750">
              <a:lnSpc>
                <a:spcPct val="150000"/>
              </a:lnSpc>
              <a:buFont typeface="Wingdings" charset="2"/>
              <a:buChar char="q"/>
            </a:pPr>
            <a:r>
              <a:rPr lang="en-US" dirty="0" smtClean="0"/>
              <a:t>grant </a:t>
            </a:r>
            <a:r>
              <a:rPr lang="en-US" dirty="0"/>
              <a:t>writing </a:t>
            </a:r>
            <a:r>
              <a:rPr lang="en-US" dirty="0" smtClean="0"/>
              <a:t>support</a:t>
            </a:r>
            <a:endParaRPr lang="en-US" dirty="0"/>
          </a:p>
          <a:p>
            <a:pPr marL="285750" indent="-285750">
              <a:lnSpc>
                <a:spcPct val="150000"/>
              </a:lnSpc>
              <a:buFont typeface="Wingdings" charset="2"/>
              <a:buChar char="q"/>
            </a:pPr>
            <a:r>
              <a:rPr lang="en-US" dirty="0" smtClean="0"/>
              <a:t>site </a:t>
            </a:r>
            <a:r>
              <a:rPr lang="en-US" dirty="0"/>
              <a:t>visits for </a:t>
            </a:r>
            <a:r>
              <a:rPr lang="en-US" dirty="0" smtClean="0"/>
              <a:t>consultation</a:t>
            </a:r>
            <a:endParaRPr lang="en-US" dirty="0"/>
          </a:p>
        </p:txBody>
      </p:sp>
    </p:spTree>
    <p:extLst>
      <p:ext uri="{BB962C8B-B14F-4D97-AF65-F5344CB8AC3E}">
        <p14:creationId xmlns:p14="http://schemas.microsoft.com/office/powerpoint/2010/main" val="785327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444500"/>
            <a:ext cx="5715000" cy="5969000"/>
          </a:xfrm>
          <a:prstGeom prst="rect">
            <a:avLst/>
          </a:prstGeom>
        </p:spPr>
      </p:pic>
      <p:sp>
        <p:nvSpPr>
          <p:cNvPr id="3" name="Rectangle 2"/>
          <p:cNvSpPr/>
          <p:nvPr/>
        </p:nvSpPr>
        <p:spPr>
          <a:xfrm>
            <a:off x="135467" y="3105835"/>
            <a:ext cx="6722533" cy="3693319"/>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latin typeface="Arial Black"/>
              <a:cs typeface="Arial Black"/>
            </a:endParaRPr>
          </a:p>
          <a:p>
            <a:endParaRPr lang="en-US" dirty="0" smtClean="0">
              <a:latin typeface="Arial Black"/>
              <a:cs typeface="Arial Black"/>
            </a:endParaRPr>
          </a:p>
          <a:p>
            <a:r>
              <a:rPr lang="en-US" dirty="0" smtClean="0">
                <a:latin typeface="Arial Black"/>
                <a:cs typeface="Arial Black"/>
                <a:hlinkClick r:id="rId3"/>
              </a:rPr>
              <a:t>Click here to find a program by name</a:t>
            </a:r>
            <a:r>
              <a:rPr lang="en-US" dirty="0" smtClean="0">
                <a:latin typeface="Arial Black"/>
                <a:cs typeface="Arial Black"/>
                <a:hlinkClick r:id="rId4"/>
              </a:rPr>
              <a:t>.</a:t>
            </a:r>
            <a:endParaRPr lang="en-US" dirty="0">
              <a:latin typeface="Arial Black"/>
              <a:cs typeface="Arial Black"/>
            </a:endParaRPr>
          </a:p>
        </p:txBody>
      </p:sp>
    </p:spTree>
    <p:extLst>
      <p:ext uri="{BB962C8B-B14F-4D97-AF65-F5344CB8AC3E}">
        <p14:creationId xmlns:p14="http://schemas.microsoft.com/office/powerpoint/2010/main" val="28017314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4386</TotalTime>
  <Words>2128</Words>
  <Application>Microsoft Macintosh PowerPoint</Application>
  <PresentationFormat>On-screen Show (4:3)</PresentationFormat>
  <Paragraphs>323</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Civic</vt:lpstr>
      <vt:lpstr>Document</vt:lpstr>
      <vt:lpstr>Worksheet</vt:lpstr>
      <vt:lpstr>mapping my teaching   </vt:lpstr>
      <vt:lpstr>PowerPoint Presentation</vt:lpstr>
      <vt:lpstr>PowerPoint Presentation</vt:lpstr>
      <vt:lpstr>WISCONSIN LITERACY, INC. </vt:lpstr>
      <vt:lpstr>WI LITERACY, INC.</vt:lpstr>
      <vt:lpstr>WI LITERACY, INC. - STAFF</vt:lpstr>
      <vt:lpstr>Regional Literacy Consultants</vt:lpstr>
      <vt:lpstr>Regional Literacy Consultants’ Services</vt:lpstr>
      <vt:lpstr>PowerPoint Presentation</vt:lpstr>
      <vt:lpstr>Board of Directors</vt:lpstr>
      <vt:lpstr>Board of Directors</vt:lpstr>
      <vt:lpstr>Partners &amp; Friends</vt:lpstr>
      <vt:lpstr>PowerPoint Presentation</vt:lpstr>
      <vt:lpstr>PowerPoint Presentation</vt:lpstr>
      <vt:lpstr>Statistics</vt:lpstr>
      <vt:lpstr>COALITION MEMBERS</vt:lpstr>
      <vt:lpstr>Programs &amp; Services Literacy Network of Madison</vt:lpstr>
      <vt:lpstr>Programs &amp; Services of JCLC</vt:lpstr>
      <vt:lpstr>Statistics from the Literacy Network:</vt:lpstr>
      <vt:lpstr>Statistics from the Literacy Network:</vt:lpstr>
      <vt:lpstr>Statistics from the JCLC</vt:lpstr>
      <vt:lpstr>The JCLC Mission &amp; Vision</vt:lpstr>
      <vt:lpstr>PowerPoint Presentation</vt:lpstr>
      <vt:lpstr>PowerPoint Presentation</vt:lpstr>
      <vt:lpstr>PowerPoint Presentation</vt:lpstr>
      <vt:lpstr>PowerPoint Presentation</vt:lpstr>
    </vt:vector>
  </TitlesOfParts>
  <Company>LB Literary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Best</dc:creator>
  <cp:lastModifiedBy>Lorraine Best</cp:lastModifiedBy>
  <cp:revision>67</cp:revision>
  <dcterms:created xsi:type="dcterms:W3CDTF">2016-11-01T02:27:15Z</dcterms:created>
  <dcterms:modified xsi:type="dcterms:W3CDTF">2016-12-05T22:38:09Z</dcterms:modified>
</cp:coreProperties>
</file>